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Lato"/>
      <p:regular r:id="rId15"/>
      <p:bold r:id="rId16"/>
      <p:italic r:id="rId17"/>
      <p:boldItalic r:id="rId18"/>
    </p:embeddedFont>
    <p:embeddedFont>
      <p:font typeface="Fira Sans Extra Condensed Medium"/>
      <p:regular r:id="rId19"/>
      <p:bold r:id="rId20"/>
      <p:italic r:id="rId21"/>
      <p:boldItalic r:id="rId22"/>
    </p:embeddedFont>
    <p:embeddedFont>
      <p:font typeface="Corbel"/>
      <p:regular r:id="rId23"/>
      <p:bold r:id="rId24"/>
      <p:italic r:id="rId25"/>
      <p:boldItalic r:id="rId26"/>
    </p:embeddedFont>
    <p:embeddedFont>
      <p:font typeface="Roboto Condensed"/>
      <p:regular r:id="rId27"/>
      <p:bold r:id="rId28"/>
      <p:italic r:id="rId29"/>
      <p:boldItalic r:id="rId30"/>
    </p:embeddedFont>
    <p:embeddedFont>
      <p:font typeface="Roboto Condensed Light"/>
      <p:regular r:id="rId31"/>
      <p:bold r:id="rId32"/>
      <p:italic r:id="rId33"/>
      <p:boldItalic r:id="rId34"/>
    </p:embeddedFont>
    <p:embeddedFont>
      <p:font typeface="Exo 2"/>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Corbel-bold.fntdata"/><Relationship Id="rId23" Type="http://schemas.openxmlformats.org/officeDocument/2006/relationships/font" Target="fonts/Corbe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bel-boldItalic.fntdata"/><Relationship Id="rId25" Type="http://schemas.openxmlformats.org/officeDocument/2006/relationships/font" Target="fonts/Corbel-italic.fntdata"/><Relationship Id="rId28" Type="http://schemas.openxmlformats.org/officeDocument/2006/relationships/font" Target="fonts/RobotoCondensed-bold.fntdata"/><Relationship Id="rId27" Type="http://schemas.openxmlformats.org/officeDocument/2006/relationships/font" Target="fonts/RobotoCondense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Condense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CondensedLight-regular.fntdata"/><Relationship Id="rId30" Type="http://schemas.openxmlformats.org/officeDocument/2006/relationships/font" Target="fonts/RobotoCondensed-boldItalic.fntdata"/><Relationship Id="rId11" Type="http://schemas.openxmlformats.org/officeDocument/2006/relationships/slide" Target="slides/slide6.xml"/><Relationship Id="rId33" Type="http://schemas.openxmlformats.org/officeDocument/2006/relationships/font" Target="fonts/RobotoCondensedLight-italic.fntdata"/><Relationship Id="rId10" Type="http://schemas.openxmlformats.org/officeDocument/2006/relationships/slide" Target="slides/slide5.xml"/><Relationship Id="rId32" Type="http://schemas.openxmlformats.org/officeDocument/2006/relationships/font" Target="fonts/RobotoCondensedLight-bold.fntdata"/><Relationship Id="rId13" Type="http://schemas.openxmlformats.org/officeDocument/2006/relationships/slide" Target="slides/slide8.xml"/><Relationship Id="rId35" Type="http://schemas.openxmlformats.org/officeDocument/2006/relationships/font" Target="fonts/Exo2-regular.fntdata"/><Relationship Id="rId12" Type="http://schemas.openxmlformats.org/officeDocument/2006/relationships/slide" Target="slides/slide7.xml"/><Relationship Id="rId34" Type="http://schemas.openxmlformats.org/officeDocument/2006/relationships/font" Target="fonts/RobotoCondensedLight-boldItalic.fntdata"/><Relationship Id="rId15" Type="http://schemas.openxmlformats.org/officeDocument/2006/relationships/font" Target="fonts/Lato-regular.fntdata"/><Relationship Id="rId37" Type="http://schemas.openxmlformats.org/officeDocument/2006/relationships/font" Target="fonts/Exo2-italic.fntdata"/><Relationship Id="rId14" Type="http://schemas.openxmlformats.org/officeDocument/2006/relationships/slide" Target="slides/slide9.xml"/><Relationship Id="rId36" Type="http://schemas.openxmlformats.org/officeDocument/2006/relationships/font" Target="fonts/Exo2-bold.fntdata"/><Relationship Id="rId17" Type="http://schemas.openxmlformats.org/officeDocument/2006/relationships/font" Target="fonts/Lato-italic.fntdata"/><Relationship Id="rId16" Type="http://schemas.openxmlformats.org/officeDocument/2006/relationships/font" Target="fonts/Lato-bold.fntdata"/><Relationship Id="rId38" Type="http://schemas.openxmlformats.org/officeDocument/2006/relationships/font" Target="fonts/Exo2-boldItalic.fntdata"/><Relationship Id="rId19" Type="http://schemas.openxmlformats.org/officeDocument/2006/relationships/font" Target="fonts/FiraSansExtraCondensedMedium-regular.fntdata"/><Relationship Id="rId18" Type="http://schemas.openxmlformats.org/officeDocument/2006/relationships/font" Target="fonts/La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nos.es/digitalguide/hosting/cuestiones-tecnicas/que-es-influxdb/" TargetMode="External"/><Relationship Id="rId3" Type="http://schemas.openxmlformats.org/officeDocument/2006/relationships/hyperlink" Target="https://www.ionos.es/digitalguide/servidores/know-how/serverless-comput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nos.es/digitalguide/hosting/cuestiones-tecnicas/bases-de-datos/" TargetMode="External"/><Relationship Id="rId3" Type="http://schemas.openxmlformats.org/officeDocument/2006/relationships/hyperlink" Target="https://www.ionos.es/digitalguide/paginas-web/derecho-digital/iot-internet-de-las-cosas/" TargetMode="External"/><Relationship Id="rId4" Type="http://schemas.openxmlformats.org/officeDocument/2006/relationships/hyperlink" Target="https://www.ionos.es/digitalguide/servidores/know-how/que-es-el-ntp/"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influxdata.com/flux/v0.x/query-data/influxdb/" TargetMode="External"/><Relationship Id="rId3" Type="http://schemas.openxmlformats.org/officeDocument/2006/relationships/hyperlink" Target="https://docs.influxdata.com/flux/v0.x/query-data/sql/" TargetMode="External"/><Relationship Id="rId4" Type="http://schemas.openxmlformats.org/officeDocument/2006/relationships/hyperlink" Target="https://docs.influxdata.com/flux/v0.x/query-data/sql/mysql/" TargetMode="External"/><Relationship Id="rId11" Type="http://schemas.openxmlformats.org/officeDocument/2006/relationships/hyperlink" Target="https://docs.influxdata.com/flux/v0.x/get-started/data-model/#row" TargetMode="External"/><Relationship Id="rId10" Type="http://schemas.openxmlformats.org/officeDocument/2006/relationships/hyperlink" Target="https://docs.influxdata.com/flux/v0.x/get-started/data-model/#" TargetMode="External"/><Relationship Id="rId12" Type="http://schemas.openxmlformats.org/officeDocument/2006/relationships/hyperlink" Target="https://docs.influxdata.com/flux/v0.x/get-started/data-model/#column" TargetMode="External"/><Relationship Id="rId9" Type="http://schemas.openxmlformats.org/officeDocument/2006/relationships/hyperlink" Target="https://docs.influxdata.com/flux/v0.x/get-started/data-model/#group-key" TargetMode="External"/><Relationship Id="rId5" Type="http://schemas.openxmlformats.org/officeDocument/2006/relationships/hyperlink" Target="https://docs.influxdata.com/flux/v0.x/query-data/sql/postgresql/" TargetMode="External"/><Relationship Id="rId6" Type="http://schemas.openxmlformats.org/officeDocument/2006/relationships/hyperlink" Target="https://docs.influxdata.com/flux/v0.x/query-data/csv/" TargetMode="External"/><Relationship Id="rId7" Type="http://schemas.openxmlformats.org/officeDocument/2006/relationships/hyperlink" Target="https://docs.influxdata.com/flux/v0.x/get-started/data-model/#table" TargetMode="External"/><Relationship Id="rId8" Type="http://schemas.openxmlformats.org/officeDocument/2006/relationships/hyperlink" Target="https://docs.influxdata.com/flux/v0.x/get-started/data-model/#colum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dc5fea551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dc5fea551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050">
                <a:solidFill>
                  <a:schemeClr val="dk1"/>
                </a:solidFill>
                <a:highlight>
                  <a:srgbClr val="FFFFFF"/>
                </a:highlight>
              </a:rPr>
              <a:t>Estas bases de datos se usan, entre otras cosas, para almacenar y evaluar datos de sensores o protocolos con marcas temporales durante un período de tiempo determinado.</a:t>
            </a:r>
            <a:endParaRPr sz="1050">
              <a:solidFill>
                <a:schemeClr val="dk1"/>
              </a:solidFill>
              <a:highlight>
                <a:srgbClr val="FFFFFF"/>
              </a:highlight>
            </a:endParaRPr>
          </a:p>
          <a:p>
            <a:pPr indent="0" lvl="0" marL="0" marR="511542" rtl="0" algn="l">
              <a:lnSpc>
                <a:spcPct val="124950"/>
              </a:lnSpc>
              <a:spcBef>
                <a:spcPts val="1273"/>
              </a:spcBef>
              <a:spcAft>
                <a:spcPts val="0"/>
              </a:spcAft>
              <a:buClr>
                <a:schemeClr val="dk1"/>
              </a:buClr>
              <a:buSzPts val="1100"/>
              <a:buFont typeface="Arial"/>
              <a:buNone/>
            </a:pPr>
            <a:r>
              <a:rPr lang="pt-PT" sz="1061">
                <a:solidFill>
                  <a:schemeClr val="dk1"/>
                </a:solidFill>
              </a:rPr>
              <a:t>InfluxDB is an open-source schema-less Time-series database that specializes in the storage of time-series data for operations monitoring, application metrics, IoT sensors, and real-time analytics.</a:t>
            </a:r>
            <a:endParaRPr sz="1050">
              <a:solidFill>
                <a:srgbClr val="3C3C3C"/>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dc5fea551_0_1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dc5fea551_0_1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400" u="sng">
                <a:solidFill>
                  <a:srgbClr val="434343"/>
                </a:solidFill>
                <a:hlinkClick r:id="rId2">
                  <a:extLst>
                    <a:ext uri="{A12FA001-AC4F-418D-AE19-62706E023703}">
                      <ahyp:hlinkClr val="tx"/>
                    </a:ext>
                  </a:extLst>
                </a:hlinkClick>
              </a:rPr>
              <a:t>https://www.ionos.es/digitalguide/hosting/cuestiones-tecnicas/que-es-influxdb/</a:t>
            </a:r>
            <a:endParaRPr sz="1050">
              <a:solidFill>
                <a:srgbClr val="3C3C3C"/>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rgbClr val="3C3C3C"/>
              </a:solidFill>
              <a:highlight>
                <a:srgbClr val="FFFFFF"/>
              </a:highlight>
            </a:endParaRPr>
          </a:p>
          <a:p>
            <a:pPr indent="0" lvl="0" marL="0" rtl="0" algn="l">
              <a:lnSpc>
                <a:spcPct val="90000"/>
              </a:lnSpc>
              <a:spcBef>
                <a:spcPts val="0"/>
              </a:spcBef>
              <a:spcAft>
                <a:spcPts val="0"/>
              </a:spcAft>
              <a:buNone/>
            </a:pPr>
            <a:r>
              <a:rPr lang="pt-PT" sz="1050">
                <a:solidFill>
                  <a:schemeClr val="dk1"/>
                </a:solidFill>
                <a:highlight>
                  <a:srgbClr val="FFFFFF"/>
                </a:highlight>
              </a:rPr>
              <a:t>Las TSDB como InfluxDB </a:t>
            </a:r>
            <a:r>
              <a:rPr b="1" lang="pt-PT" sz="1050">
                <a:solidFill>
                  <a:schemeClr val="dk1"/>
                </a:solidFill>
                <a:highlight>
                  <a:srgbClr val="FFFFFF"/>
                </a:highlight>
              </a:rPr>
              <a:t>son mucho más rápidas</a:t>
            </a:r>
            <a:r>
              <a:rPr lang="pt-PT" sz="1050">
                <a:solidFill>
                  <a:schemeClr val="dk1"/>
                </a:solidFill>
                <a:highlight>
                  <a:srgbClr val="FFFFFF"/>
                </a:highlight>
              </a:rPr>
              <a:t> que las bases de datos relacionales a la hora de almacenar y procesar datos de medición con marcas temporales. Un sistema de gestión de bases de datos (DBMS) dedica parte de su rendimiento a la organización de un índice complejo, que en este ámbito de aplicación no se usa. InfluxDB también es capaz de mantener una elevada velocidad de escritura, ya que usa un índice muy sencillo.</a:t>
            </a:r>
            <a:endParaRPr sz="1050">
              <a:solidFill>
                <a:schemeClr val="dk1"/>
              </a:solidFill>
              <a:highlight>
                <a:srgbClr val="FFFFFF"/>
              </a:highlight>
            </a:endParaRPr>
          </a:p>
          <a:p>
            <a:pPr indent="0" lvl="0" marL="0" rtl="0" algn="l">
              <a:lnSpc>
                <a:spcPct val="90000"/>
              </a:lnSpc>
              <a:spcBef>
                <a:spcPts val="1600"/>
              </a:spcBef>
              <a:spcAft>
                <a:spcPts val="0"/>
              </a:spcAft>
              <a:buNone/>
            </a:pPr>
            <a:r>
              <a:rPr lang="pt-PT" sz="1050">
                <a:solidFill>
                  <a:schemeClr val="dk1"/>
                </a:solidFill>
                <a:highlight>
                  <a:srgbClr val="FFFFFF"/>
                </a:highlight>
              </a:rPr>
              <a:t>InfluxDB también es capaz de mantener una elevada velocidad de escritura, ya que usa un índice muy sencillo.</a:t>
            </a:r>
            <a:endParaRPr sz="1050">
              <a:solidFill>
                <a:schemeClr val="dk1"/>
              </a:solidFill>
              <a:highlight>
                <a:srgbClr val="FFFFFF"/>
              </a:highlight>
            </a:endParaRPr>
          </a:p>
          <a:p>
            <a:pPr indent="0" lvl="0" marL="0" rtl="0" algn="l">
              <a:lnSpc>
                <a:spcPct val="90000"/>
              </a:lnSpc>
              <a:spcBef>
                <a:spcPts val="1600"/>
              </a:spcBef>
              <a:spcAft>
                <a:spcPts val="0"/>
              </a:spcAft>
              <a:buNone/>
            </a:pPr>
            <a:r>
              <a:rPr lang="pt-PT" sz="1050">
                <a:solidFill>
                  <a:schemeClr val="dk1"/>
                </a:solidFill>
                <a:highlight>
                  <a:srgbClr val="FFFFFF"/>
                </a:highlight>
              </a:rPr>
              <a:t>A diferencia de la versión anterior 1.x, InfluxData ofrece una solución en la nube con el nuevo InfluxDB Cloud 2.0 para Amazon Web Services (AWS), Google Cloud Platform (GCP) o Microsoft Azure. En el caso de la denominada </a:t>
            </a:r>
            <a:r>
              <a:rPr lang="pt-PT" sz="1050" u="sng">
                <a:solidFill>
                  <a:schemeClr val="dk1"/>
                </a:solidFill>
                <a:highlight>
                  <a:srgbClr val="FFFFFF"/>
                </a:highlight>
                <a:hlinkClick r:id="rId3">
                  <a:extLst>
                    <a:ext uri="{A12FA001-AC4F-418D-AE19-62706E023703}">
                      <ahyp:hlinkClr val="tx"/>
                    </a:ext>
                  </a:extLst>
                </a:hlinkClick>
              </a:rPr>
              <a:t>Serverless-Computing</a:t>
            </a:r>
            <a:r>
              <a:rPr lang="pt-PT" sz="1050">
                <a:solidFill>
                  <a:schemeClr val="dk1"/>
                </a:solidFill>
                <a:highlight>
                  <a:srgbClr val="FFFFFF"/>
                </a:highlight>
              </a:rPr>
              <a:t> (computación sin servidor) el cliente no necesita una infraestructura de servidor propia.</a:t>
            </a:r>
            <a:endParaRPr sz="1050">
              <a:solidFill>
                <a:schemeClr val="dk1"/>
              </a:solidFill>
              <a:highlight>
                <a:srgbClr val="FFFFFF"/>
              </a:highlight>
            </a:endParaRPr>
          </a:p>
          <a:p>
            <a:pPr indent="0" lvl="0" marL="0" rtl="0" algn="l">
              <a:lnSpc>
                <a:spcPct val="90000"/>
              </a:lnSpc>
              <a:spcBef>
                <a:spcPts val="1600"/>
              </a:spcBef>
              <a:spcAft>
                <a:spcPts val="1600"/>
              </a:spcAft>
              <a:buNone/>
            </a:pPr>
            <a:r>
              <a:t/>
            </a:r>
            <a:endParaRPr sz="1050">
              <a:solidFill>
                <a:srgbClr val="3C3C3C"/>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dc5fea551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dc5fea551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pt-PT" sz="1050">
                <a:solidFill>
                  <a:schemeClr val="dk1"/>
                </a:solidFill>
                <a:highlight>
                  <a:srgbClr val="FFFFFF"/>
                </a:highlight>
              </a:rPr>
              <a:t>InfluxDB ha sido concebido para </a:t>
            </a:r>
            <a:r>
              <a:rPr lang="pt-PT" sz="1050" u="sng">
                <a:solidFill>
                  <a:schemeClr val="dk1"/>
                </a:solidFill>
                <a:highlight>
                  <a:srgbClr val="FFFFFF"/>
                </a:highlight>
                <a:hlinkClick r:id="rId2">
                  <a:extLst>
                    <a:ext uri="{A12FA001-AC4F-418D-AE19-62706E023703}">
                      <ahyp:hlinkClr val="tx"/>
                    </a:ext>
                  </a:extLst>
                </a:hlinkClick>
              </a:rPr>
              <a:t>bases de datos</a:t>
            </a:r>
            <a:r>
              <a:rPr lang="pt-PT" sz="1050">
                <a:solidFill>
                  <a:schemeClr val="dk1"/>
                </a:solidFill>
                <a:highlight>
                  <a:srgbClr val="FFFFFF"/>
                </a:highlight>
              </a:rPr>
              <a:t> de time series (TSDB), que almacenan </a:t>
            </a:r>
            <a:r>
              <a:rPr b="1" lang="pt-PT" sz="1050">
                <a:solidFill>
                  <a:schemeClr val="dk1"/>
                </a:solidFill>
                <a:highlight>
                  <a:srgbClr val="FFFFFF"/>
                </a:highlight>
              </a:rPr>
              <a:t>series temporales</a:t>
            </a:r>
            <a:r>
              <a:rPr lang="pt-PT" sz="1050">
                <a:solidFill>
                  <a:schemeClr val="dk1"/>
                </a:solidFill>
                <a:highlight>
                  <a:srgbClr val="FFFFFF"/>
                </a:highlight>
              </a:rPr>
              <a:t>. Estas bases de datos se usan, entre otras cosas, para almacenar y evaluar datos de sensores o protocolos con marcas temporales durante un período de tiempo determinado.</a:t>
            </a:r>
            <a:endParaRPr sz="1050">
              <a:solidFill>
                <a:schemeClr val="dk1"/>
              </a:solidFill>
              <a:highlight>
                <a:srgbClr val="FFFFFF"/>
              </a:highlight>
            </a:endParaRPr>
          </a:p>
          <a:p>
            <a:pPr indent="0" lvl="0" marL="0" rtl="0" algn="l">
              <a:lnSpc>
                <a:spcPct val="180000"/>
              </a:lnSpc>
              <a:spcBef>
                <a:spcPts val="1100"/>
              </a:spcBef>
              <a:spcAft>
                <a:spcPts val="0"/>
              </a:spcAft>
              <a:buClr>
                <a:schemeClr val="dk1"/>
              </a:buClr>
              <a:buSzPts val="1100"/>
              <a:buFont typeface="Arial"/>
              <a:buNone/>
            </a:pPr>
            <a:r>
              <a:rPr lang="pt-PT" sz="1050">
                <a:solidFill>
                  <a:schemeClr val="dk1"/>
                </a:solidFill>
                <a:highlight>
                  <a:srgbClr val="FFFFFF"/>
                </a:highlight>
              </a:rPr>
              <a:t>En estos casos es posible que entren millones de juegos de datos, como los que proporcionan los equipos del </a:t>
            </a:r>
            <a:r>
              <a:rPr lang="pt-PT" sz="1050" u="sng">
                <a:solidFill>
                  <a:schemeClr val="dk1"/>
                </a:solidFill>
                <a:highlight>
                  <a:srgbClr val="FFFFFF"/>
                </a:highlight>
                <a:hlinkClick r:id="rId3">
                  <a:extLst>
                    <a:ext uri="{A12FA001-AC4F-418D-AE19-62706E023703}">
                      <ahyp:hlinkClr val="tx"/>
                    </a:ext>
                  </a:extLst>
                </a:hlinkClick>
              </a:rPr>
              <a:t>Internet de las cosas</a:t>
            </a:r>
            <a:r>
              <a:rPr lang="pt-PT" sz="1050">
                <a:solidFill>
                  <a:schemeClr val="dk1"/>
                </a:solidFill>
                <a:highlight>
                  <a:srgbClr val="FFFFFF"/>
                </a:highlight>
              </a:rPr>
              <a:t> o los instrumentos científicos de medición a través de un flujo continuo de datos. Este tipo de datos deben procesarse rápidamente en cuanto llegan a la base de datos.</a:t>
            </a:r>
            <a:endParaRPr sz="1050">
              <a:solidFill>
                <a:schemeClr val="dk1"/>
              </a:solidFill>
              <a:highlight>
                <a:srgbClr val="FFFFFF"/>
              </a:highlight>
            </a:endParaRPr>
          </a:p>
          <a:p>
            <a:pPr indent="0" lvl="0" marL="0" rtl="0" algn="l">
              <a:lnSpc>
                <a:spcPct val="180000"/>
              </a:lnSpc>
              <a:spcBef>
                <a:spcPts val="1100"/>
              </a:spcBef>
              <a:spcAft>
                <a:spcPts val="0"/>
              </a:spcAft>
              <a:buClr>
                <a:schemeClr val="dk1"/>
              </a:buClr>
              <a:buSzPts val="1100"/>
              <a:buFont typeface="Arial"/>
              <a:buNone/>
            </a:pPr>
            <a:r>
              <a:rPr lang="pt-PT" sz="1050">
                <a:solidFill>
                  <a:schemeClr val="dk1"/>
                </a:solidFill>
                <a:highlight>
                  <a:srgbClr val="FFFFFF"/>
                </a:highlight>
              </a:rPr>
              <a:t>Por ello, InfluxDB cuenta con un servicio de tiempo que usa el </a:t>
            </a:r>
            <a:r>
              <a:rPr lang="pt-PT" sz="1050" u="sng">
                <a:solidFill>
                  <a:schemeClr val="dk1"/>
                </a:solidFill>
                <a:highlight>
                  <a:srgbClr val="FFFFFF"/>
                </a:highlight>
                <a:hlinkClick r:id="rId4">
                  <a:extLst>
                    <a:ext uri="{A12FA001-AC4F-418D-AE19-62706E023703}">
                      <ahyp:hlinkClr val="tx"/>
                    </a:ext>
                  </a:extLst>
                </a:hlinkClick>
              </a:rPr>
              <a:t>Network Time Protocol</a:t>
            </a:r>
            <a:r>
              <a:rPr lang="pt-PT" sz="1050">
                <a:solidFill>
                  <a:schemeClr val="dk1"/>
                </a:solidFill>
                <a:highlight>
                  <a:srgbClr val="FFFFFF"/>
                </a:highlight>
              </a:rPr>
              <a:t> (NTP) para garantizar que el tiempo está sincronizado en todos los sistemas.</a:t>
            </a:r>
            <a:endParaRPr sz="1050">
              <a:solidFill>
                <a:schemeClr val="dk1"/>
              </a:solidFill>
              <a:highlight>
                <a:srgbClr val="FFFFFF"/>
              </a:highlight>
            </a:endParaRPr>
          </a:p>
          <a:p>
            <a:pPr indent="0" lvl="0" marL="0" rtl="0" algn="l">
              <a:lnSpc>
                <a:spcPct val="180000"/>
              </a:lnSpc>
              <a:spcBef>
                <a:spcPts val="1100"/>
              </a:spcBef>
              <a:spcAft>
                <a:spcPts val="0"/>
              </a:spcAft>
              <a:buNone/>
            </a:pPr>
            <a:r>
              <a:rPr lang="pt-PT" sz="1050">
                <a:solidFill>
                  <a:schemeClr val="dk1"/>
                </a:solidFill>
                <a:highlight>
                  <a:srgbClr val="FFFFFF"/>
                </a:highlight>
              </a:rPr>
              <a:t>Las bases de datos de InfluxDB suelen ser muy compactas y </a:t>
            </a:r>
            <a:r>
              <a:rPr b="1" lang="pt-PT" sz="1050">
                <a:solidFill>
                  <a:schemeClr val="dk1"/>
                </a:solidFill>
                <a:highlight>
                  <a:srgbClr val="FFFFFF"/>
                </a:highlight>
              </a:rPr>
              <a:t>solo necesitan contar con dos o tres columnas</a:t>
            </a:r>
            <a:r>
              <a:rPr lang="pt-PT" sz="1050">
                <a:solidFill>
                  <a:schemeClr val="dk1"/>
                </a:solidFill>
                <a:highlight>
                  <a:srgbClr val="FFFFFF"/>
                </a:highlight>
              </a:rPr>
              <a:t>. En ellas se guarda, por ejemplo, la fuente de los datos, el valor en sí y la marca temporal correspondiente.</a:t>
            </a:r>
            <a:endParaRPr sz="1050">
              <a:solidFill>
                <a:schemeClr val="dk1"/>
              </a:solidFill>
              <a:highlight>
                <a:srgbClr val="FFFFFF"/>
              </a:highlight>
            </a:endParaRPr>
          </a:p>
          <a:p>
            <a:pPr indent="0" lvl="0" marL="0" rtl="0" algn="l">
              <a:lnSpc>
                <a:spcPct val="180000"/>
              </a:lnSpc>
              <a:spcBef>
                <a:spcPts val="1100"/>
              </a:spcBef>
              <a:spcAft>
                <a:spcPts val="0"/>
              </a:spcAft>
              <a:buClr>
                <a:schemeClr val="dk1"/>
              </a:buClr>
              <a:buSzPts val="1100"/>
              <a:buFont typeface="Arial"/>
              <a:buNone/>
            </a:pPr>
            <a:r>
              <a:rPr lang="pt-PT" sz="1050">
                <a:solidFill>
                  <a:schemeClr val="dk1"/>
                </a:solidFill>
                <a:highlight>
                  <a:srgbClr val="FFFFFF"/>
                </a:highlight>
              </a:rPr>
              <a:t>InfluxDB distingue entre </a:t>
            </a:r>
            <a:r>
              <a:rPr b="1" i="1" lang="pt-PT" sz="1050">
                <a:solidFill>
                  <a:schemeClr val="dk1"/>
                </a:solidFill>
                <a:highlight>
                  <a:srgbClr val="FFFFFF"/>
                </a:highlight>
              </a:rPr>
              <a:t>tags</a:t>
            </a:r>
            <a:r>
              <a:rPr b="1" lang="pt-PT" sz="1050">
                <a:solidFill>
                  <a:schemeClr val="dk1"/>
                </a:solidFill>
                <a:highlight>
                  <a:srgbClr val="FFFFFF"/>
                </a:highlight>
              </a:rPr>
              <a:t> y </a:t>
            </a:r>
            <a:r>
              <a:rPr b="1" i="1" lang="pt-PT" sz="1050">
                <a:solidFill>
                  <a:schemeClr val="dk1"/>
                </a:solidFill>
                <a:highlight>
                  <a:srgbClr val="FFFFFF"/>
                </a:highlight>
              </a:rPr>
              <a:t>fields</a:t>
            </a:r>
            <a:r>
              <a:rPr lang="pt-PT" sz="1050">
                <a:solidFill>
                  <a:schemeClr val="dk1"/>
                </a:solidFill>
                <a:highlight>
                  <a:srgbClr val="FFFFFF"/>
                </a:highlight>
              </a:rPr>
              <a:t>. Mientras que los </a:t>
            </a:r>
            <a:r>
              <a:rPr i="1" lang="pt-PT" sz="1050">
                <a:solidFill>
                  <a:schemeClr val="dk1"/>
                </a:solidFill>
                <a:highlight>
                  <a:srgbClr val="FFFFFF"/>
                </a:highlight>
              </a:rPr>
              <a:t>tags</a:t>
            </a:r>
            <a:r>
              <a:rPr lang="pt-PT" sz="1050">
                <a:solidFill>
                  <a:schemeClr val="dk1"/>
                </a:solidFill>
                <a:highlight>
                  <a:srgbClr val="FFFFFF"/>
                </a:highlight>
              </a:rPr>
              <a:t> solo contienen metadatos incluidos en el índice, los </a:t>
            </a:r>
            <a:r>
              <a:rPr i="1" lang="pt-PT" sz="1050">
                <a:solidFill>
                  <a:schemeClr val="dk1"/>
                </a:solidFill>
                <a:highlight>
                  <a:srgbClr val="FFFFFF"/>
                </a:highlight>
              </a:rPr>
              <a:t>fields</a:t>
            </a:r>
            <a:r>
              <a:rPr lang="pt-PT" sz="1050">
                <a:solidFill>
                  <a:schemeClr val="dk1"/>
                </a:solidFill>
                <a:highlight>
                  <a:srgbClr val="FFFFFF"/>
                </a:highlight>
              </a:rPr>
              <a:t> incluyen valores que pueden evaluarse más adelante. Por lo tanto, en nuestro ejemplo, la primera columna es una </a:t>
            </a:r>
            <a:r>
              <a:rPr i="1" lang="pt-PT" sz="1050">
                <a:solidFill>
                  <a:schemeClr val="dk1"/>
                </a:solidFill>
                <a:highlight>
                  <a:srgbClr val="FFFFFF"/>
                </a:highlight>
              </a:rPr>
              <a:t>tag</a:t>
            </a:r>
            <a:r>
              <a:rPr lang="pt-PT" sz="1050">
                <a:solidFill>
                  <a:schemeClr val="dk1"/>
                </a:solidFill>
                <a:highlight>
                  <a:srgbClr val="FFFFFF"/>
                </a:highlight>
              </a:rPr>
              <a:t> y la segunda, un </a:t>
            </a:r>
            <a:r>
              <a:rPr i="1" lang="pt-PT" sz="1050">
                <a:solidFill>
                  <a:schemeClr val="dk1"/>
                </a:solidFill>
                <a:highlight>
                  <a:srgbClr val="FFFFFF"/>
                </a:highlight>
              </a:rPr>
              <a:t>field</a:t>
            </a:r>
            <a:r>
              <a:rPr lang="pt-PT" sz="1050">
                <a:solidFill>
                  <a:schemeClr val="dk1"/>
                </a:solidFill>
                <a:highlight>
                  <a:srgbClr val="FFFFFF"/>
                </a:highlight>
              </a:rPr>
              <a:t>. Esta distinción facilita el manejo de la base de datos y la evaluación de los datos de medición.</a:t>
            </a:r>
            <a:endParaRPr sz="1050">
              <a:solidFill>
                <a:schemeClr val="dk1"/>
              </a:solidFill>
              <a:highlight>
                <a:srgbClr val="FFFFFF"/>
              </a:highlight>
            </a:endParaRPr>
          </a:p>
          <a:p>
            <a:pPr indent="0" lvl="0" marL="0" rtl="0" algn="l">
              <a:lnSpc>
                <a:spcPct val="90000"/>
              </a:lnSpc>
              <a:spcBef>
                <a:spcPts val="1100"/>
              </a:spcBef>
              <a:spcAft>
                <a:spcPts val="16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dc5fea551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dc5fea551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PT">
                <a:solidFill>
                  <a:schemeClr val="dk1"/>
                </a:solidFill>
                <a:highlight>
                  <a:srgbClr val="FFFFFF"/>
                </a:highlight>
              </a:rPr>
              <a:t>Flux es un lenguaje de secuencias de comandos de datos funcionales de código abierto diseñado para consultar, analizar y actuar sobre los datos. Flux admite múltiples tipos de fuentes de datos, que incluyen:</a:t>
            </a:r>
            <a:endParaRPr>
              <a:solidFill>
                <a:schemeClr val="dk1"/>
              </a:solidFill>
              <a:highlight>
                <a:srgbClr val="FFFFFF"/>
              </a:highlight>
            </a:endParaRPr>
          </a:p>
          <a:p>
            <a:pPr indent="-298450" lvl="0" marL="457200" rtl="0" algn="l">
              <a:lnSpc>
                <a:spcPct val="115000"/>
              </a:lnSpc>
              <a:spcBef>
                <a:spcPts val="1800"/>
              </a:spcBef>
              <a:spcAft>
                <a:spcPts val="0"/>
              </a:spcAft>
              <a:buClr>
                <a:schemeClr val="dk1"/>
              </a:buClr>
              <a:buSzPts val="1100"/>
              <a:buChar char="●"/>
            </a:pPr>
            <a:r>
              <a:rPr lang="pt-PT">
                <a:solidFill>
                  <a:schemeClr val="dk1"/>
                </a:solidFill>
                <a:highlight>
                  <a:srgbClr val="FFFFFF"/>
                </a:highlight>
              </a:rPr>
              <a:t>Bases de datos de series temporales (como </a:t>
            </a:r>
            <a:r>
              <a:rPr lang="pt-PT">
                <a:solidFill>
                  <a:schemeClr val="dk1"/>
                </a:solidFill>
                <a:highlight>
                  <a:srgbClr val="FFFFFF"/>
                </a:highlight>
                <a:uFill>
                  <a:noFill/>
                </a:uFill>
                <a:hlinkClick r:id="rId2">
                  <a:extLst>
                    <a:ext uri="{A12FA001-AC4F-418D-AE19-62706E023703}">
                      <ahyp:hlinkClr val="tx"/>
                    </a:ext>
                  </a:extLst>
                </a:hlinkClick>
              </a:rPr>
              <a:t>InfluxDB</a:t>
            </a:r>
            <a:r>
              <a:rPr lang="pt-PT">
                <a:solidFill>
                  <a:schemeClr val="dk1"/>
                </a:solidFill>
                <a:highlight>
                  <a:srgbClr val="FFFFFF"/>
                </a:highlight>
              </a:rPr>
              <a:t> )</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pt-PT">
                <a:solidFill>
                  <a:schemeClr val="dk1"/>
                </a:solidFill>
                <a:highlight>
                  <a:srgbClr val="FFFFFF"/>
                </a:highlight>
                <a:uFill>
                  <a:noFill/>
                </a:uFill>
                <a:hlinkClick r:id="rId3">
                  <a:extLst>
                    <a:ext uri="{A12FA001-AC4F-418D-AE19-62706E023703}">
                      <ahyp:hlinkClr val="tx"/>
                    </a:ext>
                  </a:extLst>
                </a:hlinkClick>
              </a:rPr>
              <a:t>Bases de datos SQL relacionales</a:t>
            </a:r>
            <a:r>
              <a:rPr lang="pt-PT">
                <a:solidFill>
                  <a:schemeClr val="dk1"/>
                </a:solidFill>
                <a:highlight>
                  <a:srgbClr val="FFFFFF"/>
                </a:highlight>
              </a:rPr>
              <a:t> (como </a:t>
            </a:r>
            <a:r>
              <a:rPr lang="pt-PT">
                <a:solidFill>
                  <a:schemeClr val="dk1"/>
                </a:solidFill>
                <a:highlight>
                  <a:srgbClr val="FFFFFF"/>
                </a:highlight>
                <a:uFill>
                  <a:noFill/>
                </a:uFill>
                <a:hlinkClick r:id="rId4">
                  <a:extLst>
                    <a:ext uri="{A12FA001-AC4F-418D-AE19-62706E023703}">
                      <ahyp:hlinkClr val="tx"/>
                    </a:ext>
                  </a:extLst>
                </a:hlinkClick>
              </a:rPr>
              <a:t>MySQL</a:t>
            </a:r>
            <a:r>
              <a:rPr lang="pt-PT">
                <a:solidFill>
                  <a:schemeClr val="dk1"/>
                </a:solidFill>
                <a:highlight>
                  <a:srgbClr val="FFFFFF"/>
                </a:highlight>
              </a:rPr>
              <a:t> y </a:t>
            </a:r>
            <a:r>
              <a:rPr lang="pt-PT">
                <a:solidFill>
                  <a:schemeClr val="dk1"/>
                </a:solidFill>
                <a:highlight>
                  <a:srgbClr val="FFFFFF"/>
                </a:highlight>
                <a:uFill>
                  <a:noFill/>
                </a:uFill>
                <a:hlinkClick r:id="rId5">
                  <a:extLst>
                    <a:ext uri="{A12FA001-AC4F-418D-AE19-62706E023703}">
                      <ahyp:hlinkClr val="tx"/>
                    </a:ext>
                  </a:extLst>
                </a:hlinkClick>
              </a:rPr>
              <a:t>PostgreSQL</a:t>
            </a:r>
            <a:r>
              <a:rPr lang="pt-PT">
                <a:solidFill>
                  <a:schemeClr val="dk1"/>
                </a:solidFill>
                <a:highlight>
                  <a:srgbClr val="FFFFFF"/>
                </a:highlight>
              </a:rPr>
              <a:t> )</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pt-PT">
                <a:solidFill>
                  <a:schemeClr val="dk1"/>
                </a:solidFill>
                <a:highlight>
                  <a:srgbClr val="FFFFFF"/>
                </a:highlight>
                <a:uFill>
                  <a:noFill/>
                </a:uFill>
                <a:hlinkClick r:id="rId6">
                  <a:extLst>
                    <a:ext uri="{A12FA001-AC4F-418D-AE19-62706E023703}">
                      <ahyp:hlinkClr val="tx"/>
                    </a:ext>
                  </a:extLst>
                </a:hlinkClick>
              </a:rPr>
              <a:t>CSV</a:t>
            </a:r>
            <a:endParaRPr>
              <a:solidFill>
                <a:schemeClr val="dk1"/>
              </a:solidFill>
              <a:highlight>
                <a:srgbClr val="FFFFFF"/>
              </a:highlight>
            </a:endParaRPr>
          </a:p>
          <a:p>
            <a:pPr indent="0" lvl="0" marL="0" rtl="0" algn="l">
              <a:lnSpc>
                <a:spcPct val="115000"/>
              </a:lnSpc>
              <a:spcBef>
                <a:spcPts val="1800"/>
              </a:spcBef>
              <a:spcAft>
                <a:spcPts val="0"/>
              </a:spcAft>
              <a:buNone/>
            </a:pPr>
            <a:r>
              <a:rPr lang="pt-PT">
                <a:solidFill>
                  <a:schemeClr val="dk1"/>
                </a:solidFill>
                <a:highlight>
                  <a:srgbClr val="FFFFFF"/>
                </a:highlight>
              </a:rPr>
              <a:t>Flux unifica el código para consultar, procesar, escribir y actuar sobre los datos en una sola sintaxis. El lenguaje está diseñado para ser usable, legible, flexible</a:t>
            </a:r>
            <a:endParaRPr>
              <a:solidFill>
                <a:schemeClr val="dk1"/>
              </a:solidFill>
              <a:highlight>
                <a:srgbClr val="FFFFFF"/>
              </a:highlight>
            </a:endParaRPr>
          </a:p>
          <a:p>
            <a:pPr indent="0" lvl="0" marL="0" rtl="0" algn="l">
              <a:lnSpc>
                <a:spcPct val="115000"/>
              </a:lnSpc>
              <a:spcBef>
                <a:spcPts val="1800"/>
              </a:spcBef>
              <a:spcAft>
                <a:spcPts val="0"/>
              </a:spcAft>
              <a:buNone/>
            </a:pPr>
            <a:r>
              <a:rPr lang="pt-PT">
                <a:solidFill>
                  <a:schemeClr val="dk1"/>
                </a:solidFill>
                <a:highlight>
                  <a:srgbClr val="FFFFFF"/>
                </a:highlight>
              </a:rPr>
              <a:t>Una </a:t>
            </a:r>
            <a:r>
              <a:rPr b="1" lang="pt-PT">
                <a:solidFill>
                  <a:schemeClr val="dk1"/>
                </a:solidFill>
                <a:highlight>
                  <a:srgbClr val="FFFFFF"/>
                </a:highlight>
              </a:rPr>
              <a:t>secuencia de tablas</a:t>
            </a:r>
            <a:r>
              <a:rPr lang="pt-PT">
                <a:solidFill>
                  <a:schemeClr val="dk1"/>
                </a:solidFill>
                <a:highlight>
                  <a:srgbClr val="FFFFFF"/>
                </a:highlight>
              </a:rPr>
              <a:t> es una colección de cero o más </a:t>
            </a:r>
            <a:r>
              <a:rPr lang="pt-PT">
                <a:solidFill>
                  <a:schemeClr val="dk1"/>
                </a:solidFill>
                <a:highlight>
                  <a:srgbClr val="FFFFFF"/>
                </a:highlight>
                <a:uFill>
                  <a:noFill/>
                </a:uFill>
                <a:hlinkClick r:id="rId7">
                  <a:extLst>
                    <a:ext uri="{A12FA001-AC4F-418D-AE19-62706E023703}">
                      <ahyp:hlinkClr val="tx"/>
                    </a:ext>
                  </a:extLst>
                </a:hlinkClick>
              </a:rPr>
              <a:t>tablas</a:t>
            </a:r>
            <a:r>
              <a:rPr lang="pt-PT">
                <a:solidFill>
                  <a:schemeClr val="dk1"/>
                </a:solidFill>
                <a:highlight>
                  <a:srgbClr val="FFFFFF"/>
                </a:highlight>
              </a:rPr>
              <a:t> . Las fuentes de datos devuelven resultados como un flujo de tablas.</a:t>
            </a:r>
            <a:endParaRPr>
              <a:solidFill>
                <a:schemeClr val="dk1"/>
              </a:solidFill>
              <a:highlight>
                <a:srgbClr val="FFFFFF"/>
              </a:highlight>
            </a:endParaRPr>
          </a:p>
          <a:p>
            <a:pPr indent="0" lvl="0" marL="0" rtl="0" algn="l">
              <a:lnSpc>
                <a:spcPct val="115000"/>
              </a:lnSpc>
              <a:spcBef>
                <a:spcPts val="1800"/>
              </a:spcBef>
              <a:spcAft>
                <a:spcPts val="0"/>
              </a:spcAft>
              <a:buNone/>
            </a:pPr>
            <a:r>
              <a:rPr lang="pt-PT">
                <a:solidFill>
                  <a:schemeClr val="dk1"/>
                </a:solidFill>
                <a:highlight>
                  <a:srgbClr val="FFFFFF"/>
                </a:highlight>
              </a:rPr>
              <a:t>Una </a:t>
            </a:r>
            <a:r>
              <a:rPr b="1" lang="pt-PT">
                <a:solidFill>
                  <a:schemeClr val="dk1"/>
                </a:solidFill>
                <a:highlight>
                  <a:srgbClr val="FFFFFF"/>
                </a:highlight>
              </a:rPr>
              <a:t>tabla</a:t>
            </a:r>
            <a:r>
              <a:rPr lang="pt-PT">
                <a:solidFill>
                  <a:schemeClr val="dk1"/>
                </a:solidFill>
                <a:highlight>
                  <a:srgbClr val="FFFFFF"/>
                </a:highlight>
              </a:rPr>
              <a:t> es una colección de </a:t>
            </a:r>
            <a:r>
              <a:rPr lang="pt-PT">
                <a:solidFill>
                  <a:schemeClr val="dk1"/>
                </a:solidFill>
                <a:highlight>
                  <a:srgbClr val="FFFFFF"/>
                </a:highlight>
                <a:uFill>
                  <a:noFill/>
                </a:uFill>
                <a:hlinkClick r:id="rId8">
                  <a:extLst>
                    <a:ext uri="{A12FA001-AC4F-418D-AE19-62706E023703}">
                      <ahyp:hlinkClr val="tx"/>
                    </a:ext>
                  </a:extLst>
                </a:hlinkClick>
              </a:rPr>
              <a:t>columnas</a:t>
            </a:r>
            <a:r>
              <a:rPr lang="pt-PT">
                <a:solidFill>
                  <a:schemeClr val="dk1"/>
                </a:solidFill>
                <a:highlight>
                  <a:srgbClr val="FFFFFF"/>
                </a:highlight>
              </a:rPr>
              <a:t> divididas por </a:t>
            </a:r>
            <a:r>
              <a:rPr lang="pt-PT">
                <a:solidFill>
                  <a:schemeClr val="dk1"/>
                </a:solidFill>
                <a:highlight>
                  <a:srgbClr val="FFFFFF"/>
                </a:highlight>
                <a:uFill>
                  <a:noFill/>
                </a:uFill>
                <a:hlinkClick r:id="rId9">
                  <a:extLst>
                    <a:ext uri="{A12FA001-AC4F-418D-AE19-62706E023703}">
                      <ahyp:hlinkClr val="tx"/>
                    </a:ext>
                  </a:extLst>
                </a:hlinkClick>
              </a:rPr>
              <a:t>clave de grupo</a:t>
            </a:r>
            <a:r>
              <a:rPr lang="pt-PT">
                <a:solidFill>
                  <a:schemeClr val="dk1"/>
                </a:solidFill>
                <a:highlight>
                  <a:srgbClr val="FFFFFF"/>
                </a:highlight>
              </a:rPr>
              <a:t> </a:t>
            </a:r>
            <a:endParaRPr>
              <a:solidFill>
                <a:schemeClr val="dk1"/>
              </a:solidFill>
              <a:highlight>
                <a:srgbClr val="FFFFFF"/>
              </a:highlight>
            </a:endParaRPr>
          </a:p>
          <a:p>
            <a:pPr indent="0" lvl="0" marL="0" rtl="0" algn="l">
              <a:lnSpc>
                <a:spcPct val="115000"/>
              </a:lnSpc>
              <a:spcBef>
                <a:spcPts val="1800"/>
              </a:spcBef>
              <a:spcAft>
                <a:spcPts val="0"/>
              </a:spcAft>
              <a:buNone/>
            </a:pPr>
            <a:r>
              <a:rPr lang="pt-PT">
                <a:solidFill>
                  <a:schemeClr val="dk1"/>
                </a:solidFill>
                <a:highlight>
                  <a:srgbClr val="FFFFFF"/>
                </a:highlight>
              </a:rPr>
              <a:t>Una </a:t>
            </a:r>
            <a:r>
              <a:rPr b="1" lang="pt-PT">
                <a:solidFill>
                  <a:schemeClr val="dk1"/>
                </a:solidFill>
                <a:highlight>
                  <a:srgbClr val="FFFFFF"/>
                </a:highlight>
              </a:rPr>
              <a:t>columna</a:t>
            </a:r>
            <a:r>
              <a:rPr lang="pt-PT">
                <a:solidFill>
                  <a:schemeClr val="dk1"/>
                </a:solidFill>
                <a:highlight>
                  <a:srgbClr val="FFFFFF"/>
                </a:highlight>
              </a:rPr>
              <a:t> es una colección de valores del mismo </a:t>
            </a:r>
            <a:r>
              <a:rPr lang="pt-PT">
                <a:solidFill>
                  <a:schemeClr val="dk1"/>
                </a:solidFill>
                <a:highlight>
                  <a:srgbClr val="FFFFFF"/>
                </a:highlight>
                <a:uFill>
                  <a:noFill/>
                </a:uFill>
                <a:hlinkClick r:id="rId10">
                  <a:extLst>
                    <a:ext uri="{A12FA001-AC4F-418D-AE19-62706E023703}">
                      <ahyp:hlinkClr val="tx"/>
                    </a:ext>
                  </a:extLst>
                </a:hlinkClick>
              </a:rPr>
              <a:t>tipo básico</a:t>
            </a:r>
            <a:r>
              <a:rPr lang="pt-PT">
                <a:solidFill>
                  <a:schemeClr val="dk1"/>
                </a:solidFill>
                <a:highlight>
                  <a:srgbClr val="FFFFFF"/>
                </a:highlight>
              </a:rPr>
              <a:t> que contiene un valor para cada </a:t>
            </a:r>
            <a:r>
              <a:rPr lang="pt-PT">
                <a:solidFill>
                  <a:schemeClr val="dk1"/>
                </a:solidFill>
                <a:highlight>
                  <a:srgbClr val="FFFFFF"/>
                </a:highlight>
                <a:uFill>
                  <a:noFill/>
                </a:uFill>
                <a:hlinkClick r:id="rId11">
                  <a:extLst>
                    <a:ext uri="{A12FA001-AC4F-418D-AE19-62706E023703}">
                      <ahyp:hlinkClr val="tx"/>
                    </a:ext>
                  </a:extLst>
                </a:hlinkClick>
              </a:rPr>
              <a:t>fila</a:t>
            </a:r>
            <a:r>
              <a:rPr lang="pt-PT">
                <a:solidFill>
                  <a:schemeClr val="dk1"/>
                </a:solidFill>
                <a:highlight>
                  <a:srgbClr val="FFFFFF"/>
                </a:highlight>
              </a:rPr>
              <a:t> </a:t>
            </a:r>
            <a:endParaRPr>
              <a:solidFill>
                <a:schemeClr val="dk1"/>
              </a:solidFill>
              <a:highlight>
                <a:srgbClr val="FFFFFF"/>
              </a:highlight>
            </a:endParaRPr>
          </a:p>
          <a:p>
            <a:pPr indent="0" lvl="0" marL="0" rtl="0" algn="l">
              <a:lnSpc>
                <a:spcPct val="115000"/>
              </a:lnSpc>
              <a:spcBef>
                <a:spcPts val="1800"/>
              </a:spcBef>
              <a:spcAft>
                <a:spcPts val="0"/>
              </a:spcAft>
              <a:buNone/>
            </a:pPr>
            <a:r>
              <a:rPr lang="pt-PT">
                <a:solidFill>
                  <a:schemeClr val="dk1"/>
                </a:solidFill>
                <a:highlight>
                  <a:srgbClr val="FFFFFF"/>
                </a:highlight>
              </a:rPr>
              <a:t>Una </a:t>
            </a:r>
            <a:r>
              <a:rPr b="1" lang="pt-PT">
                <a:solidFill>
                  <a:schemeClr val="dk1"/>
                </a:solidFill>
                <a:highlight>
                  <a:srgbClr val="FFFFFF"/>
                </a:highlight>
              </a:rPr>
              <a:t>fila</a:t>
            </a:r>
            <a:r>
              <a:rPr lang="pt-PT">
                <a:solidFill>
                  <a:schemeClr val="dk1"/>
                </a:solidFill>
                <a:highlight>
                  <a:srgbClr val="FFFFFF"/>
                </a:highlight>
              </a:rPr>
              <a:t> es una colección de valores de </a:t>
            </a:r>
            <a:r>
              <a:rPr lang="pt-PT">
                <a:solidFill>
                  <a:schemeClr val="dk1"/>
                </a:solidFill>
                <a:highlight>
                  <a:srgbClr val="FFFFFF"/>
                </a:highlight>
                <a:uFill>
                  <a:noFill/>
                </a:uFill>
                <a:hlinkClick r:id="rId12">
                  <a:extLst>
                    <a:ext uri="{A12FA001-AC4F-418D-AE19-62706E023703}">
                      <ahyp:hlinkClr val="tx"/>
                    </a:ext>
                  </a:extLst>
                </a:hlinkClick>
              </a:rPr>
              <a:t>columna asociados.</a:t>
            </a:r>
            <a:endParaRPr>
              <a:solidFill>
                <a:schemeClr val="dk1"/>
              </a:solidFill>
              <a:highlight>
                <a:srgbClr val="FFFFFF"/>
              </a:highlight>
            </a:endParaRPr>
          </a:p>
          <a:p>
            <a:pPr indent="0" lvl="0" marL="0" rtl="0" algn="l">
              <a:lnSpc>
                <a:spcPct val="90000"/>
              </a:lnSpc>
              <a:spcBef>
                <a:spcPts val="1800"/>
              </a:spcBef>
              <a:spcAft>
                <a:spcPts val="1600"/>
              </a:spcAft>
              <a:buNone/>
            </a:pPr>
            <a:r>
              <a:rPr lang="pt-PT">
                <a:solidFill>
                  <a:schemeClr val="dk1"/>
                </a:solidFill>
                <a:highlight>
                  <a:srgbClr val="FFFFFF"/>
                </a:highlight>
              </a:rPr>
              <a:t>Una </a:t>
            </a:r>
            <a:r>
              <a:rPr b="1" lang="pt-PT">
                <a:solidFill>
                  <a:schemeClr val="dk1"/>
                </a:solidFill>
                <a:highlight>
                  <a:srgbClr val="FFFFFF"/>
                </a:highlight>
              </a:rPr>
              <a:t>clave de grupo</a:t>
            </a:r>
            <a:r>
              <a:rPr lang="pt-PT">
                <a:solidFill>
                  <a:schemeClr val="dk1"/>
                </a:solidFill>
                <a:highlight>
                  <a:srgbClr val="FFFFFF"/>
                </a:highlight>
              </a:rPr>
              <a:t> define qué columnas y valores de columna específicos se incluirán en una tabla. Todas las filas de una tabla contienen los mismos valores en las columnas de clave de grupo. Todas las tablas de una secuencia de tablas tienen una clave de grupo única, pero las modificaciones de la clave de grupo se aplican a una secuencia de tablas.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08cefd2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08cefd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6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dc5fea551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dc5fea551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90000"/>
              </a:lnSpc>
              <a:spcBef>
                <a:spcPts val="0"/>
              </a:spcBef>
              <a:spcAft>
                <a:spcPts val="1600"/>
              </a:spcAft>
              <a:buNone/>
            </a:pPr>
            <a:r>
              <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0a25eac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0a25eac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90000"/>
              </a:lnSpc>
              <a:spcBef>
                <a:spcPts val="16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90000"/>
              </a:lnSpc>
              <a:spcBef>
                <a:spcPts val="1600"/>
              </a:spcBef>
              <a:spcAft>
                <a:spcPts val="16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0a25eac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0a25eac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90000"/>
              </a:lnSpc>
              <a:spcBef>
                <a:spcPts val="1600"/>
              </a:spcBef>
              <a:spcAft>
                <a:spcPts val="16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pt-PT" sz="1000">
                <a:solidFill>
                  <a:srgbClr val="434343"/>
                </a:solidFill>
                <a:latin typeface="Roboto Condensed Light"/>
                <a:ea typeface="Roboto Condensed Light"/>
                <a:cs typeface="Roboto Condensed Light"/>
                <a:sym typeface="Roboto Condensed Light"/>
              </a:rPr>
              <a:t>CREDITS: This presentation template was created by </a:t>
            </a:r>
            <a:r>
              <a:rPr b="1" lang="pt-PT"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pt-PT" sz="1000">
                <a:solidFill>
                  <a:srgbClr val="434343"/>
                </a:solidFill>
                <a:latin typeface="Roboto Condensed Light"/>
                <a:ea typeface="Roboto Condensed Light"/>
                <a:cs typeface="Roboto Condensed Light"/>
                <a:sym typeface="Roboto Condensed Light"/>
              </a:rPr>
              <a:t>, including icons by </a:t>
            </a:r>
            <a:r>
              <a:rPr b="1" lang="pt-PT"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pt-PT" sz="1000">
                <a:solidFill>
                  <a:srgbClr val="434343"/>
                </a:solidFill>
                <a:latin typeface="Roboto Condensed Light"/>
                <a:ea typeface="Roboto Condensed Light"/>
                <a:cs typeface="Roboto Condensed Light"/>
                <a:sym typeface="Roboto Condensed Light"/>
              </a:rPr>
              <a:t>, and infographics &amp; images by </a:t>
            </a:r>
            <a:r>
              <a:rPr b="1" lang="pt-PT"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pt-PT"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pt-PT"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39" name="Shape 139"/>
        <p:cNvGrpSpPr/>
        <p:nvPr/>
      </p:nvGrpSpPr>
      <p:grpSpPr>
        <a:xfrm>
          <a:off x="0" y="0"/>
          <a:ext cx="0" cy="0"/>
          <a:chOff x="0" y="0"/>
          <a:chExt cx="0" cy="0"/>
        </a:xfrm>
      </p:grpSpPr>
      <p:sp>
        <p:nvSpPr>
          <p:cNvPr id="140" name="Google Shape;140;p29"/>
          <p:cNvSpPr txBox="1"/>
          <p:nvPr>
            <p:ph type="ctrTitle"/>
          </p:nvPr>
        </p:nvSpPr>
        <p:spPr>
          <a:xfrm>
            <a:off x="1142107" y="1428750"/>
            <a:ext cx="6859800" cy="2000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lt1"/>
              </a:buClr>
              <a:buSzPts val="4100"/>
              <a:buFont typeface="Consolas"/>
              <a:buNone/>
              <a:defRPr sz="4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descr="Line graphic" id="141" name="Google Shape;141;p29"/>
          <p:cNvGrpSpPr/>
          <p:nvPr/>
        </p:nvGrpSpPr>
        <p:grpSpPr>
          <a:xfrm>
            <a:off x="1188926" y="3543276"/>
            <a:ext cx="6475875" cy="48005"/>
            <a:chOff x="-4110038" y="2703513"/>
            <a:chExt cx="17394239" cy="160336"/>
          </a:xfrm>
        </p:grpSpPr>
        <p:sp>
          <p:nvSpPr>
            <p:cNvPr id="142" name="Google Shape;142;p29"/>
            <p:cNvSpPr/>
            <p:nvPr/>
          </p:nvSpPr>
          <p:spPr>
            <a:xfrm>
              <a:off x="12815888" y="2768600"/>
              <a:ext cx="468313" cy="19050"/>
            </a:xfrm>
            <a:custGeom>
              <a:rect b="b" l="l" r="r" t="t"/>
              <a:pathLst>
                <a:path extrusionOk="0" h="8" w="244">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3" name="Google Shape;143;p29"/>
            <p:cNvSpPr/>
            <p:nvPr/>
          </p:nvSpPr>
          <p:spPr>
            <a:xfrm>
              <a:off x="12380913" y="2755900"/>
              <a:ext cx="461963" cy="26987"/>
            </a:xfrm>
            <a:custGeom>
              <a:rect b="b" l="l" r="r" t="t"/>
              <a:pathLst>
                <a:path extrusionOk="0" h="12" w="241">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4" name="Google Shape;144;p29"/>
            <p:cNvSpPr/>
            <p:nvPr/>
          </p:nvSpPr>
          <p:spPr>
            <a:xfrm>
              <a:off x="12814300" y="2779713"/>
              <a:ext cx="1588" cy="0"/>
            </a:xfrm>
            <a:custGeom>
              <a:rect b="b" l="l" r="r" t="t"/>
              <a:pathLst>
                <a:path extrusionOk="0" h="120000" w="1">
                  <a:moveTo>
                    <a:pt x="0" y="0"/>
                  </a:moveTo>
                  <a:lnTo>
                    <a:pt x="0" y="0"/>
                  </a:lnTo>
                  <a:lnTo>
                    <a:pt x="1"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5" name="Google Shape;145;p29"/>
            <p:cNvSpPr/>
            <p:nvPr/>
          </p:nvSpPr>
          <p:spPr>
            <a:xfrm>
              <a:off x="2738437" y="2795588"/>
              <a:ext cx="425450" cy="15875"/>
            </a:xfrm>
            <a:custGeom>
              <a:rect b="b" l="l" r="r" t="t"/>
              <a:pathLst>
                <a:path extrusionOk="0" h="7" w="222">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6" name="Google Shape;146;p29"/>
            <p:cNvSpPr/>
            <p:nvPr/>
          </p:nvSpPr>
          <p:spPr>
            <a:xfrm>
              <a:off x="-3646488" y="2800350"/>
              <a:ext cx="46038" cy="3175"/>
            </a:xfrm>
            <a:custGeom>
              <a:rect b="b" l="l" r="r" t="t"/>
              <a:pathLst>
                <a:path extrusionOk="0" h="1" w="24">
                  <a:moveTo>
                    <a:pt x="0" y="1"/>
                  </a:moveTo>
                  <a:lnTo>
                    <a:pt x="0" y="1"/>
                  </a:lnTo>
                  <a:cubicBezTo>
                    <a:pt x="21" y="0"/>
                    <a:pt x="24" y="0"/>
                    <a:pt x="21" y="0"/>
                  </a:cubicBez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7" name="Google Shape;147;p29"/>
            <p:cNvSpPr/>
            <p:nvPr/>
          </p:nvSpPr>
          <p:spPr>
            <a:xfrm>
              <a:off x="2627312" y="2816225"/>
              <a:ext cx="63500" cy="4762"/>
            </a:xfrm>
            <a:custGeom>
              <a:rect b="b" l="l" r="r" t="t"/>
              <a:pathLst>
                <a:path extrusionOk="0" h="2" w="33">
                  <a:moveTo>
                    <a:pt x="33" y="0"/>
                  </a:moveTo>
                  <a:lnTo>
                    <a:pt x="33" y="0"/>
                  </a:lnTo>
                  <a:lnTo>
                    <a:pt x="0" y="2"/>
                  </a:lnTo>
                  <a:cubicBezTo>
                    <a:pt x="14" y="1"/>
                    <a:pt x="25" y="1"/>
                    <a:pt x="3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8" name="Google Shape;148;p29"/>
            <p:cNvSpPr/>
            <p:nvPr/>
          </p:nvSpPr>
          <p:spPr>
            <a:xfrm>
              <a:off x="3103562" y="2741613"/>
              <a:ext cx="28575" cy="3175"/>
            </a:xfrm>
            <a:custGeom>
              <a:rect b="b" l="l" r="r" t="t"/>
              <a:pathLst>
                <a:path extrusionOk="0" h="1" w="15">
                  <a:moveTo>
                    <a:pt x="15" y="0"/>
                  </a:moveTo>
                  <a:lnTo>
                    <a:pt x="15" y="0"/>
                  </a:lnTo>
                  <a:cubicBezTo>
                    <a:pt x="15" y="0"/>
                    <a:pt x="15" y="0"/>
                    <a:pt x="15" y="0"/>
                  </a:cubicBezTo>
                  <a:lnTo>
                    <a:pt x="0" y="1"/>
                  </a:lnTo>
                  <a:lnTo>
                    <a:pt x="0" y="1"/>
                  </a:lnTo>
                  <a:lnTo>
                    <a:pt x="1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9" name="Google Shape;149;p29"/>
            <p:cNvSpPr/>
            <p:nvPr/>
          </p:nvSpPr>
          <p:spPr>
            <a:xfrm>
              <a:off x="1227137" y="2836863"/>
              <a:ext cx="20638" cy="0"/>
            </a:xfrm>
            <a:custGeom>
              <a:rect b="b" l="l" r="r" t="t"/>
              <a:pathLst>
                <a:path extrusionOk="0" h="120000" w="11">
                  <a:moveTo>
                    <a:pt x="11" y="0"/>
                  </a:moveTo>
                  <a:lnTo>
                    <a:pt x="11" y="0"/>
                  </a:lnTo>
                  <a:lnTo>
                    <a:pt x="0" y="0"/>
                  </a:lnTo>
                  <a:lnTo>
                    <a:pt x="1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0" name="Google Shape;150;p29"/>
            <p:cNvSpPr/>
            <p:nvPr/>
          </p:nvSpPr>
          <p:spPr>
            <a:xfrm>
              <a:off x="3660775" y="2713038"/>
              <a:ext cx="331788" cy="20637"/>
            </a:xfrm>
            <a:custGeom>
              <a:rect b="b" l="l" r="r" t="t"/>
              <a:pathLst>
                <a:path extrusionOk="0" h="9" w="173">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1" name="Google Shape;151;p29"/>
            <p:cNvSpPr/>
            <p:nvPr/>
          </p:nvSpPr>
          <p:spPr>
            <a:xfrm>
              <a:off x="-1674813" y="2768600"/>
              <a:ext cx="1588" cy="0"/>
            </a:xfrm>
            <a:custGeom>
              <a:rect b="b" l="l" r="r" t="t"/>
              <a:pathLst>
                <a:path extrusionOk="0" h="120000" w="1">
                  <a:moveTo>
                    <a:pt x="0" y="0"/>
                  </a:moveTo>
                  <a:lnTo>
                    <a:pt x="0" y="0"/>
                  </a:lnTo>
                  <a:lnTo>
                    <a:pt x="1" y="0"/>
                  </a:lnTo>
                  <a:cubicBezTo>
                    <a:pt x="0" y="0"/>
                    <a:pt x="0"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2" name="Google Shape;152;p29"/>
            <p:cNvSpPr/>
            <p:nvPr/>
          </p:nvSpPr>
          <p:spPr>
            <a:xfrm>
              <a:off x="-1673225" y="2767013"/>
              <a:ext cx="36513" cy="1587"/>
            </a:xfrm>
            <a:custGeom>
              <a:rect b="b" l="l" r="r" t="t"/>
              <a:pathLst>
                <a:path extrusionOk="0" h="1" w="19">
                  <a:moveTo>
                    <a:pt x="3" y="0"/>
                  </a:moveTo>
                  <a:lnTo>
                    <a:pt x="3" y="0"/>
                  </a:lnTo>
                  <a:lnTo>
                    <a:pt x="0" y="1"/>
                  </a:lnTo>
                  <a:cubicBezTo>
                    <a:pt x="4" y="0"/>
                    <a:pt x="19" y="0"/>
                    <a:pt x="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3" name="Google Shape;153;p29"/>
            <p:cNvSpPr/>
            <p:nvPr/>
          </p:nvSpPr>
          <p:spPr>
            <a:xfrm>
              <a:off x="2690812" y="2811463"/>
              <a:ext cx="47625" cy="4762"/>
            </a:xfrm>
            <a:custGeom>
              <a:rect b="b" l="l" r="r" t="t"/>
              <a:pathLst>
                <a:path extrusionOk="0" h="2" w="25">
                  <a:moveTo>
                    <a:pt x="13" y="0"/>
                  </a:moveTo>
                  <a:lnTo>
                    <a:pt x="13" y="0"/>
                  </a:lnTo>
                  <a:cubicBezTo>
                    <a:pt x="12" y="0"/>
                    <a:pt x="7" y="1"/>
                    <a:pt x="0" y="2"/>
                  </a:cubicBezTo>
                  <a:lnTo>
                    <a:pt x="25" y="0"/>
                  </a:lnTo>
                  <a:lnTo>
                    <a:pt x="1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4" name="Google Shape;154;p29"/>
            <p:cNvSpPr/>
            <p:nvPr/>
          </p:nvSpPr>
          <p:spPr>
            <a:xfrm>
              <a:off x="2822575" y="2794000"/>
              <a:ext cx="163513" cy="4762"/>
            </a:xfrm>
            <a:custGeom>
              <a:rect b="b" l="l" r="r" t="t"/>
              <a:pathLst>
                <a:path extrusionOk="0" h="2" w="85">
                  <a:moveTo>
                    <a:pt x="0" y="2"/>
                  </a:moveTo>
                  <a:lnTo>
                    <a:pt x="0" y="2"/>
                  </a:lnTo>
                  <a:lnTo>
                    <a:pt x="62" y="1"/>
                  </a:lnTo>
                  <a:lnTo>
                    <a:pt x="85" y="0"/>
                  </a:lnTo>
                  <a:lnTo>
                    <a:pt x="0"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5" name="Google Shape;155;p29"/>
            <p:cNvSpPr/>
            <p:nvPr/>
          </p:nvSpPr>
          <p:spPr>
            <a:xfrm>
              <a:off x="715962" y="2809875"/>
              <a:ext cx="1911349" cy="50800"/>
            </a:xfrm>
            <a:custGeom>
              <a:rect b="b" l="l" r="r" t="t"/>
              <a:pathLst>
                <a:path extrusionOk="0" h="23" w="996">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6" name="Google Shape;156;p29"/>
            <p:cNvSpPr/>
            <p:nvPr/>
          </p:nvSpPr>
          <p:spPr>
            <a:xfrm>
              <a:off x="1995487" y="2822575"/>
              <a:ext cx="20638" cy="0"/>
            </a:xfrm>
            <a:custGeom>
              <a:rect b="b" l="l" r="r" t="t"/>
              <a:pathLst>
                <a:path extrusionOk="0" h="120000" w="10">
                  <a:moveTo>
                    <a:pt x="10" y="0"/>
                  </a:moveTo>
                  <a:lnTo>
                    <a:pt x="10" y="0"/>
                  </a:lnTo>
                  <a:lnTo>
                    <a:pt x="0" y="0"/>
                  </a:lnTo>
                  <a:cubicBezTo>
                    <a:pt x="1" y="0"/>
                    <a:pt x="4" y="0"/>
                    <a:pt x="1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7" name="Google Shape;157;p29"/>
            <p:cNvSpPr/>
            <p:nvPr/>
          </p:nvSpPr>
          <p:spPr>
            <a:xfrm>
              <a:off x="1630362" y="2830513"/>
              <a:ext cx="22225" cy="0"/>
            </a:xfrm>
            <a:custGeom>
              <a:rect b="b" l="l" r="r" t="t"/>
              <a:pathLst>
                <a:path extrusionOk="0" h="120000" w="12">
                  <a:moveTo>
                    <a:pt x="11" y="0"/>
                  </a:moveTo>
                  <a:lnTo>
                    <a:pt x="11" y="0"/>
                  </a:lnTo>
                  <a:cubicBezTo>
                    <a:pt x="12" y="0"/>
                    <a:pt x="11" y="0"/>
                    <a:pt x="12" y="0"/>
                  </a:cubicBezTo>
                  <a:lnTo>
                    <a:pt x="0" y="0"/>
                  </a:lnTo>
                  <a:lnTo>
                    <a:pt x="1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8" name="Google Shape;158;p29"/>
            <p:cNvSpPr/>
            <p:nvPr/>
          </p:nvSpPr>
          <p:spPr>
            <a:xfrm>
              <a:off x="2651125" y="2798763"/>
              <a:ext cx="46038" cy="1587"/>
            </a:xfrm>
            <a:custGeom>
              <a:rect b="b" l="l" r="r" t="t"/>
              <a:pathLst>
                <a:path extrusionOk="0" h="1" w="24">
                  <a:moveTo>
                    <a:pt x="3" y="1"/>
                  </a:moveTo>
                  <a:lnTo>
                    <a:pt x="3" y="1"/>
                  </a:lnTo>
                  <a:lnTo>
                    <a:pt x="24" y="0"/>
                  </a:lnTo>
                  <a:lnTo>
                    <a:pt x="8" y="1"/>
                  </a:lnTo>
                  <a:cubicBezTo>
                    <a:pt x="2" y="1"/>
                    <a:pt x="0" y="1"/>
                    <a:pt x="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9" name="Google Shape;159;p29"/>
            <p:cNvSpPr/>
            <p:nvPr/>
          </p:nvSpPr>
          <p:spPr>
            <a:xfrm>
              <a:off x="2698750" y="2809875"/>
              <a:ext cx="19050" cy="1587"/>
            </a:xfrm>
            <a:custGeom>
              <a:rect b="b" l="l" r="r" t="t"/>
              <a:pathLst>
                <a:path extrusionOk="0" h="1" w="10">
                  <a:moveTo>
                    <a:pt x="4" y="0"/>
                  </a:moveTo>
                  <a:lnTo>
                    <a:pt x="4" y="0"/>
                  </a:lnTo>
                  <a:lnTo>
                    <a:pt x="0" y="1"/>
                  </a:lnTo>
                  <a:lnTo>
                    <a:pt x="9" y="1"/>
                  </a:lnTo>
                  <a:cubicBezTo>
                    <a:pt x="10" y="0"/>
                    <a:pt x="9" y="0"/>
                    <a:pt x="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0" name="Google Shape;160;p29"/>
            <p:cNvSpPr/>
            <p:nvPr/>
          </p:nvSpPr>
          <p:spPr>
            <a:xfrm>
              <a:off x="469900" y="2800350"/>
              <a:ext cx="23813" cy="3175"/>
            </a:xfrm>
            <a:custGeom>
              <a:rect b="b" l="l" r="r" t="t"/>
              <a:pathLst>
                <a:path extrusionOk="0" h="1" w="13">
                  <a:moveTo>
                    <a:pt x="13" y="0"/>
                  </a:moveTo>
                  <a:lnTo>
                    <a:pt x="13" y="0"/>
                  </a:lnTo>
                  <a:lnTo>
                    <a:pt x="0" y="1"/>
                  </a:lnTo>
                  <a:cubicBezTo>
                    <a:pt x="8" y="1"/>
                    <a:pt x="11" y="1"/>
                    <a:pt x="1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1" name="Google Shape;161;p29"/>
            <p:cNvSpPr/>
            <p:nvPr/>
          </p:nvSpPr>
          <p:spPr>
            <a:xfrm>
              <a:off x="998537" y="2811463"/>
              <a:ext cx="1076325" cy="20637"/>
            </a:xfrm>
            <a:custGeom>
              <a:rect b="b" l="l" r="r" t="t"/>
              <a:pathLst>
                <a:path extrusionOk="0" h="9" w="561">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2" name="Google Shape;162;p29"/>
            <p:cNvSpPr/>
            <p:nvPr/>
          </p:nvSpPr>
          <p:spPr>
            <a:xfrm>
              <a:off x="2495550" y="2803525"/>
              <a:ext cx="17463" cy="0"/>
            </a:xfrm>
            <a:custGeom>
              <a:rect b="b" l="l" r="r" t="t"/>
              <a:pathLst>
                <a:path extrusionOk="0" h="120000" w="9">
                  <a:moveTo>
                    <a:pt x="9" y="0"/>
                  </a:moveTo>
                  <a:lnTo>
                    <a:pt x="9" y="0"/>
                  </a:lnTo>
                  <a:lnTo>
                    <a:pt x="0" y="0"/>
                  </a:lnTo>
                  <a:lnTo>
                    <a:pt x="9"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3" name="Google Shape;163;p29"/>
            <p:cNvSpPr/>
            <p:nvPr/>
          </p:nvSpPr>
          <p:spPr>
            <a:xfrm>
              <a:off x="2538412" y="2816225"/>
              <a:ext cx="1057275" cy="31750"/>
            </a:xfrm>
            <a:custGeom>
              <a:rect b="b" l="l" r="r" t="t"/>
              <a:pathLst>
                <a:path extrusionOk="0" h="14" w="551">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4" name="Google Shape;164;p29"/>
            <p:cNvSpPr/>
            <p:nvPr/>
          </p:nvSpPr>
          <p:spPr>
            <a:xfrm>
              <a:off x="11777663" y="2757488"/>
              <a:ext cx="19050" cy="3175"/>
            </a:xfrm>
            <a:custGeom>
              <a:rect b="b" l="l" r="r" t="t"/>
              <a:pathLst>
                <a:path extrusionOk="0" h="1" w="10">
                  <a:moveTo>
                    <a:pt x="0" y="0"/>
                  </a:moveTo>
                  <a:lnTo>
                    <a:pt x="0" y="0"/>
                  </a:lnTo>
                  <a:lnTo>
                    <a:pt x="10" y="1"/>
                  </a:lnTo>
                  <a:cubicBezTo>
                    <a:pt x="8" y="1"/>
                    <a:pt x="4" y="1"/>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5" name="Google Shape;165;p29"/>
            <p:cNvSpPr/>
            <p:nvPr/>
          </p:nvSpPr>
          <p:spPr>
            <a:xfrm>
              <a:off x="5983288" y="2741613"/>
              <a:ext cx="38100" cy="0"/>
            </a:xfrm>
            <a:custGeom>
              <a:rect b="b" l="l" r="r" t="t"/>
              <a:pathLst>
                <a:path extrusionOk="0" h="120000" w="20">
                  <a:moveTo>
                    <a:pt x="0" y="0"/>
                  </a:moveTo>
                  <a:lnTo>
                    <a:pt x="0" y="0"/>
                  </a:lnTo>
                  <a:lnTo>
                    <a:pt x="20"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6" name="Google Shape;166;p29"/>
            <p:cNvSpPr/>
            <p:nvPr/>
          </p:nvSpPr>
          <p:spPr>
            <a:xfrm>
              <a:off x="6832600" y="2713038"/>
              <a:ext cx="53975" cy="1587"/>
            </a:xfrm>
            <a:custGeom>
              <a:rect b="b" l="l" r="r" t="t"/>
              <a:pathLst>
                <a:path extrusionOk="0" h="1" w="28">
                  <a:moveTo>
                    <a:pt x="0" y="1"/>
                  </a:moveTo>
                  <a:lnTo>
                    <a:pt x="0" y="1"/>
                  </a:lnTo>
                  <a:lnTo>
                    <a:pt x="28" y="0"/>
                  </a:lnTo>
                  <a:cubicBezTo>
                    <a:pt x="17" y="0"/>
                    <a:pt x="8" y="1"/>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7" name="Google Shape;167;p29"/>
            <p:cNvSpPr/>
            <p:nvPr/>
          </p:nvSpPr>
          <p:spPr>
            <a:xfrm>
              <a:off x="11317288" y="2755900"/>
              <a:ext cx="9525" cy="0"/>
            </a:xfrm>
            <a:custGeom>
              <a:rect b="b" l="l" r="r" t="t"/>
              <a:pathLst>
                <a:path extrusionOk="0" h="120000" w="5">
                  <a:moveTo>
                    <a:pt x="5" y="0"/>
                  </a:moveTo>
                  <a:lnTo>
                    <a:pt x="5" y="0"/>
                  </a:lnTo>
                  <a:lnTo>
                    <a:pt x="4" y="0"/>
                  </a:lnTo>
                  <a:lnTo>
                    <a:pt x="0" y="0"/>
                  </a:lnTo>
                  <a:lnTo>
                    <a:pt x="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8" name="Google Shape;168;p29"/>
            <p:cNvSpPr/>
            <p:nvPr/>
          </p:nvSpPr>
          <p:spPr>
            <a:xfrm>
              <a:off x="8534400" y="2735263"/>
              <a:ext cx="30163" cy="0"/>
            </a:xfrm>
            <a:custGeom>
              <a:rect b="b" l="l" r="r" t="t"/>
              <a:pathLst>
                <a:path extrusionOk="0" h="120000" w="16">
                  <a:moveTo>
                    <a:pt x="0" y="0"/>
                  </a:moveTo>
                  <a:lnTo>
                    <a:pt x="0" y="0"/>
                  </a:lnTo>
                  <a:cubicBezTo>
                    <a:pt x="4" y="0"/>
                    <a:pt x="9" y="0"/>
                    <a:pt x="16" y="0"/>
                  </a:cubicBezTo>
                  <a:cubicBezTo>
                    <a:pt x="15" y="0"/>
                    <a:pt x="9"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9" name="Google Shape;169;p29"/>
            <p:cNvSpPr/>
            <p:nvPr/>
          </p:nvSpPr>
          <p:spPr>
            <a:xfrm>
              <a:off x="6821488" y="2714625"/>
              <a:ext cx="9525" cy="0"/>
            </a:xfrm>
            <a:custGeom>
              <a:rect b="b" l="l" r="r" t="t"/>
              <a:pathLst>
                <a:path extrusionOk="0" h="120000" w="5">
                  <a:moveTo>
                    <a:pt x="0" y="0"/>
                  </a:moveTo>
                  <a:lnTo>
                    <a:pt x="0" y="0"/>
                  </a:lnTo>
                  <a:lnTo>
                    <a:pt x="2" y="0"/>
                  </a:lnTo>
                  <a:lnTo>
                    <a:pt x="5"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0" name="Google Shape;170;p29"/>
            <p:cNvSpPr/>
            <p:nvPr/>
          </p:nvSpPr>
          <p:spPr>
            <a:xfrm>
              <a:off x="5583238" y="2719388"/>
              <a:ext cx="25400" cy="0"/>
            </a:xfrm>
            <a:custGeom>
              <a:rect b="b" l="l" r="r" t="t"/>
              <a:pathLst>
                <a:path extrusionOk="0" h="120000" w="13">
                  <a:moveTo>
                    <a:pt x="13" y="0"/>
                  </a:moveTo>
                  <a:lnTo>
                    <a:pt x="13" y="0"/>
                  </a:lnTo>
                  <a:lnTo>
                    <a:pt x="0" y="0"/>
                  </a:lnTo>
                  <a:lnTo>
                    <a:pt x="1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1" name="Google Shape;171;p29"/>
            <p:cNvSpPr/>
            <p:nvPr/>
          </p:nvSpPr>
          <p:spPr>
            <a:xfrm>
              <a:off x="5638800" y="2740025"/>
              <a:ext cx="23813" cy="1587"/>
            </a:xfrm>
            <a:custGeom>
              <a:rect b="b" l="l" r="r" t="t"/>
              <a:pathLst>
                <a:path extrusionOk="0" h="1" w="12">
                  <a:moveTo>
                    <a:pt x="12" y="0"/>
                  </a:moveTo>
                  <a:lnTo>
                    <a:pt x="12" y="0"/>
                  </a:lnTo>
                  <a:lnTo>
                    <a:pt x="0" y="1"/>
                  </a:lnTo>
                  <a:lnTo>
                    <a:pt x="12"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2" name="Google Shape;172;p29"/>
            <p:cNvSpPr/>
            <p:nvPr/>
          </p:nvSpPr>
          <p:spPr>
            <a:xfrm>
              <a:off x="4303712" y="2728913"/>
              <a:ext cx="50800" cy="0"/>
            </a:xfrm>
            <a:custGeom>
              <a:rect b="b" l="l" r="r" t="t"/>
              <a:pathLst>
                <a:path extrusionOk="0" h="120000" w="26">
                  <a:moveTo>
                    <a:pt x="26" y="0"/>
                  </a:moveTo>
                  <a:lnTo>
                    <a:pt x="26" y="0"/>
                  </a:lnTo>
                  <a:lnTo>
                    <a:pt x="0" y="0"/>
                  </a:lnTo>
                  <a:cubicBezTo>
                    <a:pt x="13" y="0"/>
                    <a:pt x="20" y="0"/>
                    <a:pt x="2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3" name="Google Shape;173;p29"/>
            <p:cNvSpPr/>
            <p:nvPr/>
          </p:nvSpPr>
          <p:spPr>
            <a:xfrm>
              <a:off x="5519738" y="2735263"/>
              <a:ext cx="9525" cy="3175"/>
            </a:xfrm>
            <a:custGeom>
              <a:rect b="b" l="l" r="r" t="t"/>
              <a:pathLst>
                <a:path extrusionOk="0" h="1" w="5">
                  <a:moveTo>
                    <a:pt x="4" y="0"/>
                  </a:moveTo>
                  <a:lnTo>
                    <a:pt x="4" y="0"/>
                  </a:lnTo>
                  <a:lnTo>
                    <a:pt x="0" y="1"/>
                  </a:lnTo>
                  <a:cubicBezTo>
                    <a:pt x="3" y="1"/>
                    <a:pt x="5" y="1"/>
                    <a:pt x="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4" name="Google Shape;174;p29"/>
            <p:cNvSpPr/>
            <p:nvPr/>
          </p:nvSpPr>
          <p:spPr>
            <a:xfrm>
              <a:off x="12096750" y="2784475"/>
              <a:ext cx="6350" cy="0"/>
            </a:xfrm>
            <a:custGeom>
              <a:rect b="b" l="l" r="r" t="t"/>
              <a:pathLst>
                <a:path extrusionOk="0" h="120000" w="3">
                  <a:moveTo>
                    <a:pt x="3" y="0"/>
                  </a:moveTo>
                  <a:lnTo>
                    <a:pt x="3" y="0"/>
                  </a:lnTo>
                  <a:lnTo>
                    <a:pt x="1" y="0"/>
                  </a:lnTo>
                  <a:lnTo>
                    <a:pt x="0" y="0"/>
                  </a:lnTo>
                  <a:lnTo>
                    <a:pt x="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5" name="Google Shape;175;p29"/>
            <p:cNvSpPr/>
            <p:nvPr/>
          </p:nvSpPr>
          <p:spPr>
            <a:xfrm>
              <a:off x="12225338" y="2773363"/>
              <a:ext cx="46038" cy="0"/>
            </a:xfrm>
            <a:custGeom>
              <a:rect b="b" l="l" r="r" t="t"/>
              <a:pathLst>
                <a:path extrusionOk="0" h="120000" w="24">
                  <a:moveTo>
                    <a:pt x="0" y="0"/>
                  </a:moveTo>
                  <a:lnTo>
                    <a:pt x="0" y="0"/>
                  </a:lnTo>
                  <a:lnTo>
                    <a:pt x="24" y="0"/>
                  </a:lnTo>
                  <a:cubicBezTo>
                    <a:pt x="15" y="0"/>
                    <a:pt x="6"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6" name="Google Shape;176;p29"/>
            <p:cNvSpPr/>
            <p:nvPr/>
          </p:nvSpPr>
          <p:spPr>
            <a:xfrm>
              <a:off x="9274175" y="2746375"/>
              <a:ext cx="55563" cy="4762"/>
            </a:xfrm>
            <a:custGeom>
              <a:rect b="b" l="l" r="r" t="t"/>
              <a:pathLst>
                <a:path extrusionOk="0" h="2" w="29">
                  <a:moveTo>
                    <a:pt x="0" y="1"/>
                  </a:moveTo>
                  <a:lnTo>
                    <a:pt x="0" y="1"/>
                  </a:lnTo>
                  <a:cubicBezTo>
                    <a:pt x="7" y="1"/>
                    <a:pt x="23" y="2"/>
                    <a:pt x="15" y="2"/>
                  </a:cubicBezTo>
                  <a:cubicBezTo>
                    <a:pt x="29" y="2"/>
                    <a:pt x="28"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7" name="Google Shape;177;p29"/>
            <p:cNvSpPr/>
            <p:nvPr/>
          </p:nvSpPr>
          <p:spPr>
            <a:xfrm>
              <a:off x="11847513" y="2827338"/>
              <a:ext cx="34925" cy="3175"/>
            </a:xfrm>
            <a:custGeom>
              <a:rect b="b" l="l" r="r" t="t"/>
              <a:pathLst>
                <a:path extrusionOk="0" h="1" w="18">
                  <a:moveTo>
                    <a:pt x="3" y="1"/>
                  </a:moveTo>
                  <a:lnTo>
                    <a:pt x="3" y="1"/>
                  </a:lnTo>
                  <a:cubicBezTo>
                    <a:pt x="7" y="1"/>
                    <a:pt x="13" y="0"/>
                    <a:pt x="18" y="0"/>
                  </a:cubicBezTo>
                  <a:cubicBezTo>
                    <a:pt x="8" y="0"/>
                    <a:pt x="0" y="1"/>
                    <a:pt x="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8" name="Google Shape;178;p29"/>
            <p:cNvSpPr/>
            <p:nvPr/>
          </p:nvSpPr>
          <p:spPr>
            <a:xfrm>
              <a:off x="11882438" y="2825750"/>
              <a:ext cx="25400" cy="1587"/>
            </a:xfrm>
            <a:custGeom>
              <a:rect b="b" l="l" r="r" t="t"/>
              <a:pathLst>
                <a:path extrusionOk="0" h="1" w="14">
                  <a:moveTo>
                    <a:pt x="0" y="1"/>
                  </a:moveTo>
                  <a:lnTo>
                    <a:pt x="0" y="1"/>
                  </a:lnTo>
                  <a:lnTo>
                    <a:pt x="14"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9" name="Google Shape;179;p29"/>
            <p:cNvSpPr/>
            <p:nvPr/>
          </p:nvSpPr>
          <p:spPr>
            <a:xfrm>
              <a:off x="8915400" y="2809875"/>
              <a:ext cx="15875" cy="1587"/>
            </a:xfrm>
            <a:custGeom>
              <a:rect b="b" l="l" r="r" t="t"/>
              <a:pathLst>
                <a:path extrusionOk="0" h="1" w="8">
                  <a:moveTo>
                    <a:pt x="8" y="1"/>
                  </a:moveTo>
                  <a:lnTo>
                    <a:pt x="8" y="1"/>
                  </a:lnTo>
                  <a:cubicBezTo>
                    <a:pt x="6" y="0"/>
                    <a:pt x="3" y="0"/>
                    <a:pt x="0" y="0"/>
                  </a:cubicBezTo>
                  <a:cubicBezTo>
                    <a:pt x="1" y="0"/>
                    <a:pt x="4" y="1"/>
                    <a:pt x="8"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0" name="Google Shape;180;p29"/>
            <p:cNvSpPr/>
            <p:nvPr/>
          </p:nvSpPr>
          <p:spPr>
            <a:xfrm>
              <a:off x="12109450" y="2752725"/>
              <a:ext cx="454025" cy="23812"/>
            </a:xfrm>
            <a:custGeom>
              <a:rect b="b" l="l" r="r" t="t"/>
              <a:pathLst>
                <a:path extrusionOk="0" h="10" w="236">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1" name="Google Shape;181;p29"/>
            <p:cNvSpPr/>
            <p:nvPr/>
          </p:nvSpPr>
          <p:spPr>
            <a:xfrm>
              <a:off x="12182475" y="2816225"/>
              <a:ext cx="9525" cy="0"/>
            </a:xfrm>
            <a:custGeom>
              <a:rect b="b" l="l" r="r" t="t"/>
              <a:pathLst>
                <a:path extrusionOk="0" h="120000" w="5">
                  <a:moveTo>
                    <a:pt x="0" y="0"/>
                  </a:moveTo>
                  <a:lnTo>
                    <a:pt x="0" y="0"/>
                  </a:lnTo>
                  <a:lnTo>
                    <a:pt x="1" y="0"/>
                  </a:lnTo>
                  <a:lnTo>
                    <a:pt x="5"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2" name="Google Shape;182;p29"/>
            <p:cNvSpPr/>
            <p:nvPr/>
          </p:nvSpPr>
          <p:spPr>
            <a:xfrm>
              <a:off x="4348162" y="2827338"/>
              <a:ext cx="17463" cy="3175"/>
            </a:xfrm>
            <a:custGeom>
              <a:rect b="b" l="l" r="r" t="t"/>
              <a:pathLst>
                <a:path extrusionOk="0" h="1" w="9">
                  <a:moveTo>
                    <a:pt x="8" y="0"/>
                  </a:moveTo>
                  <a:lnTo>
                    <a:pt x="8" y="0"/>
                  </a:lnTo>
                  <a:lnTo>
                    <a:pt x="0" y="1"/>
                  </a:lnTo>
                  <a:cubicBezTo>
                    <a:pt x="7" y="0"/>
                    <a:pt x="9" y="0"/>
                    <a:pt x="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3" name="Google Shape;183;p29"/>
            <p:cNvSpPr/>
            <p:nvPr/>
          </p:nvSpPr>
          <p:spPr>
            <a:xfrm>
              <a:off x="12071350" y="2790825"/>
              <a:ext cx="0" cy="0"/>
            </a:xfrm>
            <a:custGeom>
              <a:rect b="b" l="l" r="r" t="t"/>
              <a:pathLst>
                <a:path extrusionOk="0" h="120000" w="120000">
                  <a:moveTo>
                    <a:pt x="0" y="0"/>
                  </a:moveTo>
                  <a:lnTo>
                    <a:pt x="0" y="0"/>
                  </a:lnTo>
                  <a:lnTo>
                    <a:pt x="0" y="0"/>
                  </a:lnTo>
                  <a:cubicBezTo>
                    <a:pt x="0" y="0"/>
                    <a:pt x="0"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4" name="Google Shape;184;p29"/>
            <p:cNvSpPr/>
            <p:nvPr/>
          </p:nvSpPr>
          <p:spPr>
            <a:xfrm>
              <a:off x="4754563" y="2827338"/>
              <a:ext cx="4763" cy="0"/>
            </a:xfrm>
            <a:custGeom>
              <a:rect b="b" l="l" r="r" t="t"/>
              <a:pathLst>
                <a:path extrusionOk="0" h="120000" w="2">
                  <a:moveTo>
                    <a:pt x="2" y="0"/>
                  </a:moveTo>
                  <a:lnTo>
                    <a:pt x="2" y="0"/>
                  </a:lnTo>
                  <a:lnTo>
                    <a:pt x="0" y="0"/>
                  </a:lnTo>
                  <a:cubicBezTo>
                    <a:pt x="1" y="0"/>
                    <a:pt x="1" y="0"/>
                    <a:pt x="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5" name="Google Shape;185;p29"/>
            <p:cNvSpPr/>
            <p:nvPr/>
          </p:nvSpPr>
          <p:spPr>
            <a:xfrm>
              <a:off x="4852988" y="2719388"/>
              <a:ext cx="9525" cy="3175"/>
            </a:xfrm>
            <a:custGeom>
              <a:rect b="b" l="l" r="r" t="t"/>
              <a:pathLst>
                <a:path extrusionOk="0" h="1" w="5">
                  <a:moveTo>
                    <a:pt x="5" y="1"/>
                  </a:moveTo>
                  <a:lnTo>
                    <a:pt x="5" y="1"/>
                  </a:lnTo>
                  <a:cubicBezTo>
                    <a:pt x="5" y="1"/>
                    <a:pt x="5" y="1"/>
                    <a:pt x="4" y="0"/>
                  </a:cubicBezTo>
                  <a:cubicBezTo>
                    <a:pt x="0" y="1"/>
                    <a:pt x="2" y="1"/>
                    <a:pt x="5"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6" name="Google Shape;186;p29"/>
            <p:cNvSpPr/>
            <p:nvPr/>
          </p:nvSpPr>
          <p:spPr>
            <a:xfrm>
              <a:off x="4759325" y="2827338"/>
              <a:ext cx="0" cy="0"/>
            </a:xfrm>
            <a:custGeom>
              <a:rect b="b" l="l" r="r" t="t"/>
              <a:pathLst>
                <a:path extrusionOk="0" h="120000" w="120000">
                  <a:moveTo>
                    <a:pt x="0" y="0"/>
                  </a:moveTo>
                  <a:lnTo>
                    <a:pt x="0" y="0"/>
                  </a:lnTo>
                  <a:cubicBezTo>
                    <a:pt x="0" y="0"/>
                    <a:pt x="0" y="0"/>
                    <a:pt x="0" y="0"/>
                  </a:cubicBezTo>
                  <a:cubicBezTo>
                    <a:pt x="0" y="0"/>
                    <a:pt x="0"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7" name="Google Shape;187;p29"/>
            <p:cNvSpPr/>
            <p:nvPr/>
          </p:nvSpPr>
          <p:spPr>
            <a:xfrm>
              <a:off x="6654800" y="2805113"/>
              <a:ext cx="19050" cy="1587"/>
            </a:xfrm>
            <a:custGeom>
              <a:rect b="b" l="l" r="r" t="t"/>
              <a:pathLst>
                <a:path extrusionOk="0" h="1" w="10">
                  <a:moveTo>
                    <a:pt x="10" y="1"/>
                  </a:moveTo>
                  <a:lnTo>
                    <a:pt x="10" y="1"/>
                  </a:lnTo>
                  <a:lnTo>
                    <a:pt x="2" y="0"/>
                  </a:lnTo>
                  <a:cubicBezTo>
                    <a:pt x="0" y="0"/>
                    <a:pt x="2" y="0"/>
                    <a:pt x="1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8" name="Google Shape;188;p29"/>
            <p:cNvSpPr/>
            <p:nvPr/>
          </p:nvSpPr>
          <p:spPr>
            <a:xfrm>
              <a:off x="6289675" y="2798763"/>
              <a:ext cx="6350" cy="0"/>
            </a:xfrm>
            <a:custGeom>
              <a:rect b="b" l="l" r="r" t="t"/>
              <a:pathLst>
                <a:path extrusionOk="0" h="120000" w="3">
                  <a:moveTo>
                    <a:pt x="3" y="0"/>
                  </a:moveTo>
                  <a:lnTo>
                    <a:pt x="3" y="0"/>
                  </a:lnTo>
                  <a:lnTo>
                    <a:pt x="0" y="0"/>
                  </a:lnTo>
                  <a:lnTo>
                    <a:pt x="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9" name="Google Shape;189;p29"/>
            <p:cNvSpPr/>
            <p:nvPr/>
          </p:nvSpPr>
          <p:spPr>
            <a:xfrm>
              <a:off x="9140825" y="2725738"/>
              <a:ext cx="44450" cy="0"/>
            </a:xfrm>
            <a:custGeom>
              <a:rect b="b" l="l" r="r" t="t"/>
              <a:pathLst>
                <a:path extrusionOk="0" h="120000" w="23">
                  <a:moveTo>
                    <a:pt x="23" y="0"/>
                  </a:moveTo>
                  <a:lnTo>
                    <a:pt x="23" y="0"/>
                  </a:lnTo>
                  <a:lnTo>
                    <a:pt x="0" y="0"/>
                  </a:lnTo>
                  <a:lnTo>
                    <a:pt x="2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0" name="Google Shape;190;p29"/>
            <p:cNvSpPr/>
            <p:nvPr/>
          </p:nvSpPr>
          <p:spPr>
            <a:xfrm>
              <a:off x="4737100" y="2827338"/>
              <a:ext cx="17463" cy="3175"/>
            </a:xfrm>
            <a:custGeom>
              <a:rect b="b" l="l" r="r" t="t"/>
              <a:pathLst>
                <a:path extrusionOk="0" h="1" w="9">
                  <a:moveTo>
                    <a:pt x="9" y="0"/>
                  </a:moveTo>
                  <a:lnTo>
                    <a:pt x="9" y="0"/>
                  </a:lnTo>
                  <a:lnTo>
                    <a:pt x="0" y="1"/>
                  </a:lnTo>
                  <a:cubicBezTo>
                    <a:pt x="5" y="0"/>
                    <a:pt x="8" y="0"/>
                    <a:pt x="9"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1" name="Google Shape;191;p29"/>
            <p:cNvSpPr/>
            <p:nvPr/>
          </p:nvSpPr>
          <p:spPr>
            <a:xfrm>
              <a:off x="7239000" y="2779713"/>
              <a:ext cx="11113" cy="3175"/>
            </a:xfrm>
            <a:custGeom>
              <a:rect b="b" l="l" r="r" t="t"/>
              <a:pathLst>
                <a:path extrusionOk="0" h="1" w="6">
                  <a:moveTo>
                    <a:pt x="6" y="0"/>
                  </a:moveTo>
                  <a:lnTo>
                    <a:pt x="6" y="0"/>
                  </a:lnTo>
                  <a:lnTo>
                    <a:pt x="0" y="1"/>
                  </a:lnTo>
                  <a:lnTo>
                    <a:pt x="4" y="1"/>
                  </a:lnTo>
                  <a:lnTo>
                    <a:pt x="6"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2" name="Google Shape;192;p29"/>
            <p:cNvSpPr/>
            <p:nvPr/>
          </p:nvSpPr>
          <p:spPr>
            <a:xfrm>
              <a:off x="7181850" y="2773363"/>
              <a:ext cx="468313" cy="15875"/>
            </a:xfrm>
            <a:custGeom>
              <a:rect b="b" l="l" r="r" t="t"/>
              <a:pathLst>
                <a:path extrusionOk="0" h="7" w="244">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3" name="Google Shape;193;p29"/>
            <p:cNvSpPr/>
            <p:nvPr/>
          </p:nvSpPr>
          <p:spPr>
            <a:xfrm>
              <a:off x="7407275" y="2787650"/>
              <a:ext cx="26988" cy="0"/>
            </a:xfrm>
            <a:custGeom>
              <a:rect b="b" l="l" r="r" t="t"/>
              <a:pathLst>
                <a:path extrusionOk="0" h="120000" w="14">
                  <a:moveTo>
                    <a:pt x="14" y="0"/>
                  </a:moveTo>
                  <a:lnTo>
                    <a:pt x="14" y="0"/>
                  </a:lnTo>
                  <a:lnTo>
                    <a:pt x="0" y="0"/>
                  </a:lnTo>
                  <a:cubicBezTo>
                    <a:pt x="8" y="0"/>
                    <a:pt x="11" y="0"/>
                    <a:pt x="1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4" name="Google Shape;194;p29"/>
            <p:cNvSpPr/>
            <p:nvPr/>
          </p:nvSpPr>
          <p:spPr>
            <a:xfrm>
              <a:off x="8123238" y="2794000"/>
              <a:ext cx="31750" cy="1587"/>
            </a:xfrm>
            <a:custGeom>
              <a:rect b="b" l="l" r="r" t="t"/>
              <a:pathLst>
                <a:path extrusionOk="0" h="1" w="16">
                  <a:moveTo>
                    <a:pt x="0" y="1"/>
                  </a:moveTo>
                  <a:lnTo>
                    <a:pt x="0" y="1"/>
                  </a:lnTo>
                  <a:lnTo>
                    <a:pt x="16"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5" name="Google Shape;195;p29"/>
            <p:cNvSpPr/>
            <p:nvPr/>
          </p:nvSpPr>
          <p:spPr>
            <a:xfrm>
              <a:off x="3070225" y="2794000"/>
              <a:ext cx="101600" cy="4762"/>
            </a:xfrm>
            <a:custGeom>
              <a:rect b="b" l="l" r="r" t="t"/>
              <a:pathLst>
                <a:path extrusionOk="0" h="2" w="53">
                  <a:moveTo>
                    <a:pt x="0" y="0"/>
                  </a:moveTo>
                  <a:lnTo>
                    <a:pt x="0" y="0"/>
                  </a:lnTo>
                  <a:cubicBezTo>
                    <a:pt x="2" y="1"/>
                    <a:pt x="53" y="2"/>
                    <a:pt x="52" y="0"/>
                  </a:cubicBezTo>
                  <a:lnTo>
                    <a:pt x="6"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6" name="Google Shape;196;p29"/>
            <p:cNvSpPr/>
            <p:nvPr/>
          </p:nvSpPr>
          <p:spPr>
            <a:xfrm>
              <a:off x="9963150" y="2778125"/>
              <a:ext cx="41275" cy="0"/>
            </a:xfrm>
            <a:custGeom>
              <a:rect b="b" l="l" r="r" t="t"/>
              <a:pathLst>
                <a:path extrusionOk="0" h="120000" w="21">
                  <a:moveTo>
                    <a:pt x="21" y="0"/>
                  </a:moveTo>
                  <a:lnTo>
                    <a:pt x="21" y="0"/>
                  </a:lnTo>
                  <a:lnTo>
                    <a:pt x="3" y="0"/>
                  </a:lnTo>
                  <a:lnTo>
                    <a:pt x="0" y="0"/>
                  </a:lnTo>
                  <a:cubicBezTo>
                    <a:pt x="4" y="0"/>
                    <a:pt x="15" y="0"/>
                    <a:pt x="2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7" name="Google Shape;197;p29"/>
            <p:cNvSpPr/>
            <p:nvPr/>
          </p:nvSpPr>
          <p:spPr>
            <a:xfrm>
              <a:off x="7523163" y="2773363"/>
              <a:ext cx="30163" cy="3175"/>
            </a:xfrm>
            <a:custGeom>
              <a:rect b="b" l="l" r="r" t="t"/>
              <a:pathLst>
                <a:path extrusionOk="0" h="1" w="16">
                  <a:moveTo>
                    <a:pt x="16" y="0"/>
                  </a:moveTo>
                  <a:lnTo>
                    <a:pt x="16" y="0"/>
                  </a:lnTo>
                  <a:cubicBezTo>
                    <a:pt x="6" y="0"/>
                    <a:pt x="2" y="1"/>
                    <a:pt x="0" y="1"/>
                  </a:cubicBezTo>
                  <a:cubicBezTo>
                    <a:pt x="6" y="1"/>
                    <a:pt x="12" y="1"/>
                    <a:pt x="1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8" name="Google Shape;198;p29"/>
            <p:cNvSpPr/>
            <p:nvPr/>
          </p:nvSpPr>
          <p:spPr>
            <a:xfrm>
              <a:off x="10009188" y="2787650"/>
              <a:ext cx="115888" cy="3175"/>
            </a:xfrm>
            <a:custGeom>
              <a:rect b="b" l="l" r="r" t="t"/>
              <a:pathLst>
                <a:path extrusionOk="0" h="2" w="60">
                  <a:moveTo>
                    <a:pt x="0" y="0"/>
                  </a:moveTo>
                  <a:lnTo>
                    <a:pt x="0" y="0"/>
                  </a:lnTo>
                  <a:cubicBezTo>
                    <a:pt x="7" y="0"/>
                    <a:pt x="18" y="1"/>
                    <a:pt x="19" y="2"/>
                  </a:cubicBezTo>
                  <a:cubicBezTo>
                    <a:pt x="34" y="2"/>
                    <a:pt x="45" y="1"/>
                    <a:pt x="60" y="1"/>
                  </a:cubicBezTo>
                  <a:cubicBezTo>
                    <a:pt x="43" y="1"/>
                    <a:pt x="23" y="1"/>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9" name="Google Shape;199;p29"/>
            <p:cNvSpPr/>
            <p:nvPr/>
          </p:nvSpPr>
          <p:spPr>
            <a:xfrm>
              <a:off x="10125075" y="2789238"/>
              <a:ext cx="1588" cy="0"/>
            </a:xfrm>
            <a:custGeom>
              <a:rect b="b" l="l" r="r" t="t"/>
              <a:pathLst>
                <a:path extrusionOk="0" h="120000" w="1">
                  <a:moveTo>
                    <a:pt x="1" y="0"/>
                  </a:moveTo>
                  <a:lnTo>
                    <a:pt x="1" y="0"/>
                  </a:lnTo>
                  <a:lnTo>
                    <a:pt x="0" y="0"/>
                  </a:lnTo>
                  <a:lnTo>
                    <a:pt x="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0" name="Google Shape;200;p29"/>
            <p:cNvSpPr/>
            <p:nvPr/>
          </p:nvSpPr>
          <p:spPr>
            <a:xfrm>
              <a:off x="-4110038" y="2703513"/>
              <a:ext cx="16486192" cy="134937"/>
            </a:xfrm>
            <a:custGeom>
              <a:rect b="b" l="l" r="r" t="t"/>
              <a:pathLst>
                <a:path extrusionOk="0" h="60" w="8594">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1" name="Google Shape;201;p29"/>
            <p:cNvSpPr/>
            <p:nvPr/>
          </p:nvSpPr>
          <p:spPr>
            <a:xfrm>
              <a:off x="12117388" y="2779713"/>
              <a:ext cx="127000" cy="4762"/>
            </a:xfrm>
            <a:custGeom>
              <a:rect b="b" l="l" r="r" t="t"/>
              <a:pathLst>
                <a:path extrusionOk="0" h="2" w="66">
                  <a:moveTo>
                    <a:pt x="19" y="2"/>
                  </a:moveTo>
                  <a:lnTo>
                    <a:pt x="19" y="2"/>
                  </a:lnTo>
                  <a:cubicBezTo>
                    <a:pt x="33" y="2"/>
                    <a:pt x="66" y="2"/>
                    <a:pt x="60" y="0"/>
                  </a:cubicBezTo>
                  <a:cubicBezTo>
                    <a:pt x="60" y="2"/>
                    <a:pt x="0" y="0"/>
                    <a:pt x="19"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2" name="Google Shape;202;p29"/>
            <p:cNvSpPr/>
            <p:nvPr/>
          </p:nvSpPr>
          <p:spPr>
            <a:xfrm>
              <a:off x="12182475" y="2787650"/>
              <a:ext cx="79375" cy="1587"/>
            </a:xfrm>
            <a:custGeom>
              <a:rect b="b" l="l" r="r" t="t"/>
              <a:pathLst>
                <a:path extrusionOk="0" h="1" w="41">
                  <a:moveTo>
                    <a:pt x="25" y="1"/>
                  </a:moveTo>
                  <a:lnTo>
                    <a:pt x="25" y="1"/>
                  </a:lnTo>
                  <a:cubicBezTo>
                    <a:pt x="27" y="1"/>
                    <a:pt x="26" y="0"/>
                    <a:pt x="41" y="0"/>
                  </a:cubicBezTo>
                  <a:lnTo>
                    <a:pt x="0" y="0"/>
                  </a:lnTo>
                  <a:lnTo>
                    <a:pt x="25"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3" name="Google Shape;203;p29"/>
            <p:cNvSpPr/>
            <p:nvPr/>
          </p:nvSpPr>
          <p:spPr>
            <a:xfrm>
              <a:off x="12307888" y="2809875"/>
              <a:ext cx="249238" cy="15875"/>
            </a:xfrm>
            <a:custGeom>
              <a:rect b="b" l="l" r="r" t="t"/>
              <a:pathLst>
                <a:path extrusionOk="0" h="7" w="130">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4" name="Google Shape;204;p29"/>
            <p:cNvSpPr/>
            <p:nvPr/>
          </p:nvSpPr>
          <p:spPr>
            <a:xfrm>
              <a:off x="12252325" y="2825750"/>
              <a:ext cx="73025" cy="1587"/>
            </a:xfrm>
            <a:custGeom>
              <a:rect b="b" l="l" r="r" t="t"/>
              <a:pathLst>
                <a:path extrusionOk="0" h="1" w="38">
                  <a:moveTo>
                    <a:pt x="4" y="1"/>
                  </a:moveTo>
                  <a:lnTo>
                    <a:pt x="4" y="1"/>
                  </a:lnTo>
                  <a:lnTo>
                    <a:pt x="38" y="0"/>
                  </a:lnTo>
                  <a:lnTo>
                    <a:pt x="34" y="0"/>
                  </a:lnTo>
                  <a:lnTo>
                    <a:pt x="0" y="1"/>
                  </a:lnTo>
                  <a:lnTo>
                    <a:pt x="4"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5" name="Google Shape;205;p29"/>
            <p:cNvSpPr/>
            <p:nvPr/>
          </p:nvSpPr>
          <p:spPr>
            <a:xfrm>
              <a:off x="10779125" y="2733675"/>
              <a:ext cx="66675" cy="4762"/>
            </a:xfrm>
            <a:custGeom>
              <a:rect b="b" l="l" r="r" t="t"/>
              <a:pathLst>
                <a:path extrusionOk="0" h="2" w="35">
                  <a:moveTo>
                    <a:pt x="35" y="2"/>
                  </a:moveTo>
                  <a:lnTo>
                    <a:pt x="35" y="2"/>
                  </a:lnTo>
                  <a:cubicBezTo>
                    <a:pt x="32" y="0"/>
                    <a:pt x="11" y="1"/>
                    <a:pt x="0" y="2"/>
                  </a:cubicBezTo>
                  <a:cubicBezTo>
                    <a:pt x="9" y="2"/>
                    <a:pt x="22" y="2"/>
                    <a:pt x="35"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6" name="Google Shape;206;p29"/>
            <p:cNvSpPr/>
            <p:nvPr/>
          </p:nvSpPr>
          <p:spPr>
            <a:xfrm>
              <a:off x="-2471738" y="2738438"/>
              <a:ext cx="496888" cy="1587"/>
            </a:xfrm>
            <a:custGeom>
              <a:rect b="b" l="l" r="r" t="t"/>
              <a:pathLst>
                <a:path extrusionOk="0" h="1" w="259">
                  <a:moveTo>
                    <a:pt x="259" y="0"/>
                  </a:moveTo>
                  <a:lnTo>
                    <a:pt x="259" y="0"/>
                  </a:lnTo>
                  <a:lnTo>
                    <a:pt x="0" y="1"/>
                  </a:lnTo>
                  <a:lnTo>
                    <a:pt x="259"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7" name="Google Shape;207;p29"/>
            <p:cNvSpPr/>
            <p:nvPr/>
          </p:nvSpPr>
          <p:spPr>
            <a:xfrm>
              <a:off x="9136063" y="2735263"/>
              <a:ext cx="387350" cy="14287"/>
            </a:xfrm>
            <a:custGeom>
              <a:rect b="b" l="l" r="r" t="t"/>
              <a:pathLst>
                <a:path extrusionOk="0" h="6" w="202">
                  <a:moveTo>
                    <a:pt x="30" y="6"/>
                  </a:moveTo>
                  <a:lnTo>
                    <a:pt x="30" y="6"/>
                  </a:lnTo>
                  <a:cubicBezTo>
                    <a:pt x="100" y="5"/>
                    <a:pt x="131" y="3"/>
                    <a:pt x="202" y="3"/>
                  </a:cubicBezTo>
                  <a:cubicBezTo>
                    <a:pt x="109" y="0"/>
                    <a:pt x="79" y="6"/>
                    <a:pt x="0" y="3"/>
                  </a:cubicBezTo>
                  <a:lnTo>
                    <a:pt x="30" y="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8" name="Google Shape;208;p29"/>
            <p:cNvSpPr/>
            <p:nvPr/>
          </p:nvSpPr>
          <p:spPr>
            <a:xfrm>
              <a:off x="9139238" y="2725738"/>
              <a:ext cx="142875" cy="9525"/>
            </a:xfrm>
            <a:custGeom>
              <a:rect b="b" l="l" r="r" t="t"/>
              <a:pathLst>
                <a:path extrusionOk="0" h="4" w="75">
                  <a:moveTo>
                    <a:pt x="54" y="0"/>
                  </a:moveTo>
                  <a:lnTo>
                    <a:pt x="54" y="0"/>
                  </a:lnTo>
                  <a:cubicBezTo>
                    <a:pt x="65" y="2"/>
                    <a:pt x="0" y="3"/>
                    <a:pt x="10" y="4"/>
                  </a:cubicBezTo>
                  <a:cubicBezTo>
                    <a:pt x="57" y="4"/>
                    <a:pt x="32" y="2"/>
                    <a:pt x="75" y="2"/>
                  </a:cubicBezTo>
                  <a:lnTo>
                    <a:pt x="5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9" name="Google Shape;209;p29"/>
            <p:cNvSpPr/>
            <p:nvPr/>
          </p:nvSpPr>
          <p:spPr>
            <a:xfrm>
              <a:off x="9805988" y="2817813"/>
              <a:ext cx="39688" cy="3175"/>
            </a:xfrm>
            <a:custGeom>
              <a:rect b="b" l="l" r="r" t="t"/>
              <a:pathLst>
                <a:path extrusionOk="0" h="1" w="21">
                  <a:moveTo>
                    <a:pt x="21" y="0"/>
                  </a:moveTo>
                  <a:lnTo>
                    <a:pt x="21" y="0"/>
                  </a:lnTo>
                  <a:lnTo>
                    <a:pt x="0" y="1"/>
                  </a:lnTo>
                  <a:lnTo>
                    <a:pt x="17" y="1"/>
                  </a:lnTo>
                  <a:lnTo>
                    <a:pt x="2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0" name="Google Shape;210;p29"/>
            <p:cNvSpPr/>
            <p:nvPr/>
          </p:nvSpPr>
          <p:spPr>
            <a:xfrm>
              <a:off x="8580438" y="2725738"/>
              <a:ext cx="66675" cy="3175"/>
            </a:xfrm>
            <a:custGeom>
              <a:rect b="b" l="l" r="r" t="t"/>
              <a:pathLst>
                <a:path extrusionOk="0" h="1" w="35">
                  <a:moveTo>
                    <a:pt x="27" y="1"/>
                  </a:moveTo>
                  <a:lnTo>
                    <a:pt x="27" y="1"/>
                  </a:lnTo>
                  <a:lnTo>
                    <a:pt x="35" y="1"/>
                  </a:lnTo>
                  <a:lnTo>
                    <a:pt x="0" y="0"/>
                  </a:lnTo>
                  <a:lnTo>
                    <a:pt x="27"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1" name="Google Shape;211;p29"/>
            <p:cNvSpPr/>
            <p:nvPr/>
          </p:nvSpPr>
          <p:spPr>
            <a:xfrm>
              <a:off x="8647113" y="2725738"/>
              <a:ext cx="15875" cy="3175"/>
            </a:xfrm>
            <a:custGeom>
              <a:rect b="b" l="l" r="r" t="t"/>
              <a:pathLst>
                <a:path extrusionOk="0" h="1" w="8">
                  <a:moveTo>
                    <a:pt x="8" y="0"/>
                  </a:moveTo>
                  <a:lnTo>
                    <a:pt x="8" y="0"/>
                  </a:lnTo>
                  <a:lnTo>
                    <a:pt x="0" y="1"/>
                  </a:lnTo>
                  <a:lnTo>
                    <a:pt x="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2" name="Google Shape;212;p29"/>
            <p:cNvSpPr/>
            <p:nvPr/>
          </p:nvSpPr>
          <p:spPr>
            <a:xfrm>
              <a:off x="9794875" y="2830513"/>
              <a:ext cx="90488" cy="1587"/>
            </a:xfrm>
            <a:custGeom>
              <a:rect b="b" l="l" r="r" t="t"/>
              <a:pathLst>
                <a:path extrusionOk="0" h="1" w="47">
                  <a:moveTo>
                    <a:pt x="0" y="0"/>
                  </a:moveTo>
                  <a:lnTo>
                    <a:pt x="0" y="0"/>
                  </a:lnTo>
                  <a:lnTo>
                    <a:pt x="32" y="1"/>
                  </a:lnTo>
                  <a:lnTo>
                    <a:pt x="47"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3" name="Google Shape;213;p29"/>
            <p:cNvSpPr/>
            <p:nvPr/>
          </p:nvSpPr>
          <p:spPr>
            <a:xfrm>
              <a:off x="9232900" y="2795588"/>
              <a:ext cx="84138" cy="3175"/>
            </a:xfrm>
            <a:custGeom>
              <a:rect b="b" l="l" r="r" t="t"/>
              <a:pathLst>
                <a:path extrusionOk="0" h="1" w="44">
                  <a:moveTo>
                    <a:pt x="16" y="1"/>
                  </a:moveTo>
                  <a:lnTo>
                    <a:pt x="16" y="1"/>
                  </a:lnTo>
                  <a:lnTo>
                    <a:pt x="44" y="1"/>
                  </a:lnTo>
                  <a:cubicBezTo>
                    <a:pt x="39" y="1"/>
                    <a:pt x="0" y="0"/>
                    <a:pt x="16"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4" name="Google Shape;214;p29"/>
            <p:cNvSpPr/>
            <p:nvPr/>
          </p:nvSpPr>
          <p:spPr>
            <a:xfrm>
              <a:off x="8158163" y="2725738"/>
              <a:ext cx="71438" cy="3175"/>
            </a:xfrm>
            <a:custGeom>
              <a:rect b="b" l="l" r="r" t="t"/>
              <a:pathLst>
                <a:path extrusionOk="0" h="1" w="37">
                  <a:moveTo>
                    <a:pt x="34" y="0"/>
                  </a:moveTo>
                  <a:lnTo>
                    <a:pt x="34" y="0"/>
                  </a:lnTo>
                  <a:lnTo>
                    <a:pt x="0" y="1"/>
                  </a:lnTo>
                  <a:lnTo>
                    <a:pt x="3" y="1"/>
                  </a:lnTo>
                  <a:lnTo>
                    <a:pt x="37" y="0"/>
                  </a:lnTo>
                  <a:lnTo>
                    <a:pt x="3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5" name="Google Shape;215;p29"/>
            <p:cNvSpPr/>
            <p:nvPr/>
          </p:nvSpPr>
          <p:spPr>
            <a:xfrm>
              <a:off x="8734425" y="2814638"/>
              <a:ext cx="144463" cy="3175"/>
            </a:xfrm>
            <a:custGeom>
              <a:rect b="b" l="l" r="r" t="t"/>
              <a:pathLst>
                <a:path extrusionOk="0" h="2" w="76">
                  <a:moveTo>
                    <a:pt x="56" y="0"/>
                  </a:moveTo>
                  <a:lnTo>
                    <a:pt x="56" y="0"/>
                  </a:lnTo>
                  <a:cubicBezTo>
                    <a:pt x="76" y="2"/>
                    <a:pt x="0" y="0"/>
                    <a:pt x="40" y="2"/>
                  </a:cubicBezTo>
                  <a:cubicBezTo>
                    <a:pt x="76" y="2"/>
                    <a:pt x="61" y="1"/>
                    <a:pt x="5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6" name="Google Shape;216;p29"/>
            <p:cNvSpPr/>
            <p:nvPr/>
          </p:nvSpPr>
          <p:spPr>
            <a:xfrm>
              <a:off x="8023225" y="2782888"/>
              <a:ext cx="26988" cy="1587"/>
            </a:xfrm>
            <a:custGeom>
              <a:rect b="b" l="l" r="r" t="t"/>
              <a:pathLst>
                <a:path extrusionOk="0" h="1" w="14">
                  <a:moveTo>
                    <a:pt x="14" y="0"/>
                  </a:moveTo>
                  <a:lnTo>
                    <a:pt x="14" y="0"/>
                  </a:lnTo>
                  <a:cubicBezTo>
                    <a:pt x="9" y="0"/>
                    <a:pt x="5" y="0"/>
                    <a:pt x="0" y="1"/>
                  </a:cubicBezTo>
                  <a:lnTo>
                    <a:pt x="1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7" name="Google Shape;217;p29"/>
            <p:cNvSpPr/>
            <p:nvPr/>
          </p:nvSpPr>
          <p:spPr>
            <a:xfrm>
              <a:off x="8050213" y="2782888"/>
              <a:ext cx="77788" cy="1587"/>
            </a:xfrm>
            <a:custGeom>
              <a:rect b="b" l="l" r="r" t="t"/>
              <a:pathLst>
                <a:path extrusionOk="0" h="1" w="40">
                  <a:moveTo>
                    <a:pt x="0" y="0"/>
                  </a:moveTo>
                  <a:lnTo>
                    <a:pt x="0" y="0"/>
                  </a:lnTo>
                  <a:cubicBezTo>
                    <a:pt x="15" y="0"/>
                    <a:pt x="30" y="1"/>
                    <a:pt x="40" y="1"/>
                  </a:cubicBezTo>
                  <a:cubicBezTo>
                    <a:pt x="21" y="0"/>
                    <a:pt x="15"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8" name="Google Shape;218;p29"/>
            <p:cNvSpPr/>
            <p:nvPr/>
          </p:nvSpPr>
          <p:spPr>
            <a:xfrm>
              <a:off x="7715250" y="2779713"/>
              <a:ext cx="90488" cy="7937"/>
            </a:xfrm>
            <a:custGeom>
              <a:rect b="b" l="l" r="r" t="t"/>
              <a:pathLst>
                <a:path extrusionOk="0" h="3" w="47">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9" name="Google Shape;219;p29"/>
            <p:cNvSpPr/>
            <p:nvPr/>
          </p:nvSpPr>
          <p:spPr>
            <a:xfrm>
              <a:off x="6508750" y="2713038"/>
              <a:ext cx="247650" cy="6350"/>
            </a:xfrm>
            <a:custGeom>
              <a:rect b="b" l="l" r="r" t="t"/>
              <a:pathLst>
                <a:path extrusionOk="0" h="3" w="129">
                  <a:moveTo>
                    <a:pt x="0" y="0"/>
                  </a:moveTo>
                  <a:lnTo>
                    <a:pt x="0" y="0"/>
                  </a:lnTo>
                  <a:cubicBezTo>
                    <a:pt x="50" y="1"/>
                    <a:pt x="63" y="1"/>
                    <a:pt x="60" y="2"/>
                  </a:cubicBezTo>
                  <a:cubicBezTo>
                    <a:pt x="108" y="3"/>
                    <a:pt x="100" y="0"/>
                    <a:pt x="129" y="0"/>
                  </a:cubicBez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0" name="Google Shape;220;p29"/>
            <p:cNvSpPr/>
            <p:nvPr/>
          </p:nvSpPr>
          <p:spPr>
            <a:xfrm>
              <a:off x="6756400" y="2713038"/>
              <a:ext cx="33338" cy="0"/>
            </a:xfrm>
            <a:custGeom>
              <a:rect b="b" l="l" r="r" t="t"/>
              <a:pathLst>
                <a:path extrusionOk="0" h="120000" w="18">
                  <a:moveTo>
                    <a:pt x="0" y="0"/>
                  </a:moveTo>
                  <a:lnTo>
                    <a:pt x="0" y="0"/>
                  </a:lnTo>
                  <a:lnTo>
                    <a:pt x="18"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1" name="Google Shape;221;p29"/>
            <p:cNvSpPr/>
            <p:nvPr/>
          </p:nvSpPr>
          <p:spPr>
            <a:xfrm>
              <a:off x="8047038" y="2820988"/>
              <a:ext cx="58738" cy="4762"/>
            </a:xfrm>
            <a:custGeom>
              <a:rect b="b" l="l" r="r" t="t"/>
              <a:pathLst>
                <a:path extrusionOk="0" h="2" w="31">
                  <a:moveTo>
                    <a:pt x="31" y="0"/>
                  </a:moveTo>
                  <a:lnTo>
                    <a:pt x="31" y="0"/>
                  </a:lnTo>
                  <a:lnTo>
                    <a:pt x="0" y="2"/>
                  </a:lnTo>
                  <a:lnTo>
                    <a:pt x="11" y="2"/>
                  </a:lnTo>
                  <a:lnTo>
                    <a:pt x="3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2" name="Google Shape;222;p29"/>
            <p:cNvSpPr/>
            <p:nvPr/>
          </p:nvSpPr>
          <p:spPr>
            <a:xfrm>
              <a:off x="6348413" y="2711451"/>
              <a:ext cx="82550" cy="1587"/>
            </a:xfrm>
            <a:custGeom>
              <a:rect b="b" l="l" r="r" t="t"/>
              <a:pathLst>
                <a:path extrusionOk="0" h="1" w="43">
                  <a:moveTo>
                    <a:pt x="9" y="1"/>
                  </a:moveTo>
                  <a:lnTo>
                    <a:pt x="9" y="1"/>
                  </a:lnTo>
                  <a:cubicBezTo>
                    <a:pt x="18" y="1"/>
                    <a:pt x="33" y="1"/>
                    <a:pt x="41" y="1"/>
                  </a:cubicBezTo>
                  <a:cubicBezTo>
                    <a:pt x="43" y="0"/>
                    <a:pt x="0" y="1"/>
                    <a:pt x="9"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3" name="Google Shape;223;p29"/>
            <p:cNvSpPr/>
            <p:nvPr/>
          </p:nvSpPr>
          <p:spPr>
            <a:xfrm>
              <a:off x="6734175" y="2771775"/>
              <a:ext cx="96838" cy="6350"/>
            </a:xfrm>
            <a:custGeom>
              <a:rect b="b" l="l" r="r" t="t"/>
              <a:pathLst>
                <a:path extrusionOk="0" h="3" w="50">
                  <a:moveTo>
                    <a:pt x="0" y="2"/>
                  </a:moveTo>
                  <a:lnTo>
                    <a:pt x="0" y="2"/>
                  </a:lnTo>
                  <a:cubicBezTo>
                    <a:pt x="6" y="3"/>
                    <a:pt x="37" y="2"/>
                    <a:pt x="50" y="3"/>
                  </a:cubicBezTo>
                  <a:cubicBezTo>
                    <a:pt x="32" y="2"/>
                    <a:pt x="17" y="0"/>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4" name="Google Shape;224;p29"/>
            <p:cNvSpPr/>
            <p:nvPr/>
          </p:nvSpPr>
          <p:spPr>
            <a:xfrm>
              <a:off x="6091238" y="2722563"/>
              <a:ext cx="95250" cy="7937"/>
            </a:xfrm>
            <a:custGeom>
              <a:rect b="b" l="l" r="r" t="t"/>
              <a:pathLst>
                <a:path extrusionOk="0" h="4" w="49">
                  <a:moveTo>
                    <a:pt x="0" y="1"/>
                  </a:moveTo>
                  <a:lnTo>
                    <a:pt x="0" y="1"/>
                  </a:lnTo>
                  <a:cubicBezTo>
                    <a:pt x="10" y="2"/>
                    <a:pt x="24" y="2"/>
                    <a:pt x="18" y="4"/>
                  </a:cubicBezTo>
                  <a:cubicBezTo>
                    <a:pt x="31" y="3"/>
                    <a:pt x="49"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5" name="Google Shape;225;p29"/>
            <p:cNvSpPr/>
            <p:nvPr/>
          </p:nvSpPr>
          <p:spPr>
            <a:xfrm>
              <a:off x="6559550" y="2773363"/>
              <a:ext cx="80963" cy="3175"/>
            </a:xfrm>
            <a:custGeom>
              <a:rect b="b" l="l" r="r" t="t"/>
              <a:pathLst>
                <a:path extrusionOk="0" h="1" w="42">
                  <a:moveTo>
                    <a:pt x="0" y="1"/>
                  </a:moveTo>
                  <a:lnTo>
                    <a:pt x="0" y="1"/>
                  </a:lnTo>
                  <a:lnTo>
                    <a:pt x="8" y="1"/>
                  </a:lnTo>
                  <a:lnTo>
                    <a:pt x="42"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6" name="Google Shape;226;p29"/>
            <p:cNvSpPr/>
            <p:nvPr/>
          </p:nvSpPr>
          <p:spPr>
            <a:xfrm>
              <a:off x="6640513" y="2806700"/>
              <a:ext cx="227013" cy="15875"/>
            </a:xfrm>
            <a:custGeom>
              <a:rect b="b" l="l" r="r" t="t"/>
              <a:pathLst>
                <a:path extrusionOk="0" h="7" w="118">
                  <a:moveTo>
                    <a:pt x="80" y="7"/>
                  </a:moveTo>
                  <a:lnTo>
                    <a:pt x="80" y="7"/>
                  </a:lnTo>
                  <a:cubicBezTo>
                    <a:pt x="118" y="5"/>
                    <a:pt x="19" y="3"/>
                    <a:pt x="85" y="1"/>
                  </a:cubicBezTo>
                  <a:cubicBezTo>
                    <a:pt x="0" y="0"/>
                    <a:pt x="92" y="4"/>
                    <a:pt x="29" y="4"/>
                  </a:cubicBezTo>
                  <a:cubicBezTo>
                    <a:pt x="66" y="4"/>
                    <a:pt x="84" y="6"/>
                    <a:pt x="80" y="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7" name="Google Shape;227;p29"/>
            <p:cNvSpPr/>
            <p:nvPr/>
          </p:nvSpPr>
          <p:spPr>
            <a:xfrm>
              <a:off x="6661150" y="2814638"/>
              <a:ext cx="34925" cy="1587"/>
            </a:xfrm>
            <a:custGeom>
              <a:rect b="b" l="l" r="r" t="t"/>
              <a:pathLst>
                <a:path extrusionOk="0" h="1" w="18">
                  <a:moveTo>
                    <a:pt x="18" y="1"/>
                  </a:moveTo>
                  <a:lnTo>
                    <a:pt x="18" y="1"/>
                  </a:lnTo>
                  <a:lnTo>
                    <a:pt x="0" y="0"/>
                  </a:lnTo>
                  <a:lnTo>
                    <a:pt x="18"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8" name="Google Shape;228;p29"/>
            <p:cNvSpPr/>
            <p:nvPr/>
          </p:nvSpPr>
          <p:spPr>
            <a:xfrm>
              <a:off x="5661025" y="2789238"/>
              <a:ext cx="23813" cy="1587"/>
            </a:xfrm>
            <a:custGeom>
              <a:rect b="b" l="l" r="r" t="t"/>
              <a:pathLst>
                <a:path extrusionOk="0" h="1" w="13">
                  <a:moveTo>
                    <a:pt x="0" y="1"/>
                  </a:moveTo>
                  <a:lnTo>
                    <a:pt x="0" y="1"/>
                  </a:lnTo>
                  <a:lnTo>
                    <a:pt x="13"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9" name="Google Shape;229;p29"/>
            <p:cNvSpPr/>
            <p:nvPr/>
          </p:nvSpPr>
          <p:spPr>
            <a:xfrm>
              <a:off x="6162675" y="2814638"/>
              <a:ext cx="258763" cy="7937"/>
            </a:xfrm>
            <a:custGeom>
              <a:rect b="b" l="l" r="r" t="t"/>
              <a:pathLst>
                <a:path extrusionOk="0" h="4" w="135">
                  <a:moveTo>
                    <a:pt x="77" y="2"/>
                  </a:moveTo>
                  <a:lnTo>
                    <a:pt x="77" y="2"/>
                  </a:lnTo>
                  <a:lnTo>
                    <a:pt x="135" y="0"/>
                  </a:lnTo>
                  <a:cubicBezTo>
                    <a:pt x="96" y="1"/>
                    <a:pt x="0" y="1"/>
                    <a:pt x="6" y="4"/>
                  </a:cubicBezTo>
                  <a:cubicBezTo>
                    <a:pt x="37" y="4"/>
                    <a:pt x="75" y="4"/>
                    <a:pt x="90" y="3"/>
                  </a:cubicBezTo>
                  <a:lnTo>
                    <a:pt x="77"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0" name="Google Shape;230;p29"/>
            <p:cNvSpPr/>
            <p:nvPr/>
          </p:nvSpPr>
          <p:spPr>
            <a:xfrm>
              <a:off x="5019675" y="2713038"/>
              <a:ext cx="73025" cy="4762"/>
            </a:xfrm>
            <a:custGeom>
              <a:rect b="b" l="l" r="r" t="t"/>
              <a:pathLst>
                <a:path extrusionOk="0" h="2" w="38">
                  <a:moveTo>
                    <a:pt x="13" y="1"/>
                  </a:moveTo>
                  <a:lnTo>
                    <a:pt x="13" y="1"/>
                  </a:lnTo>
                  <a:lnTo>
                    <a:pt x="38" y="0"/>
                  </a:lnTo>
                  <a:lnTo>
                    <a:pt x="7" y="0"/>
                  </a:lnTo>
                  <a:cubicBezTo>
                    <a:pt x="16" y="0"/>
                    <a:pt x="0" y="2"/>
                    <a:pt x="1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1" name="Google Shape;231;p29"/>
            <p:cNvSpPr/>
            <p:nvPr/>
          </p:nvSpPr>
          <p:spPr>
            <a:xfrm>
              <a:off x="5021263" y="2713038"/>
              <a:ext cx="11113" cy="0"/>
            </a:xfrm>
            <a:custGeom>
              <a:rect b="b" l="l" r="r" t="t"/>
              <a:pathLst>
                <a:path extrusionOk="0" h="120000" w="6">
                  <a:moveTo>
                    <a:pt x="0" y="0"/>
                  </a:moveTo>
                  <a:lnTo>
                    <a:pt x="0" y="0"/>
                  </a:lnTo>
                  <a:lnTo>
                    <a:pt x="6"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2" name="Google Shape;232;p29"/>
            <p:cNvSpPr/>
            <p:nvPr/>
          </p:nvSpPr>
          <p:spPr>
            <a:xfrm>
              <a:off x="5864225" y="2784475"/>
              <a:ext cx="101600" cy="4762"/>
            </a:xfrm>
            <a:custGeom>
              <a:rect b="b" l="l" r="r" t="t"/>
              <a:pathLst>
                <a:path extrusionOk="0" h="2" w="53">
                  <a:moveTo>
                    <a:pt x="3" y="2"/>
                  </a:moveTo>
                  <a:lnTo>
                    <a:pt x="3" y="2"/>
                  </a:lnTo>
                  <a:cubicBezTo>
                    <a:pt x="21" y="2"/>
                    <a:pt x="36" y="2"/>
                    <a:pt x="53" y="1"/>
                  </a:cubicBezTo>
                  <a:cubicBezTo>
                    <a:pt x="46" y="1"/>
                    <a:pt x="0" y="0"/>
                    <a:pt x="3"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3" name="Google Shape;233;p29"/>
            <p:cNvSpPr/>
            <p:nvPr/>
          </p:nvSpPr>
          <p:spPr>
            <a:xfrm>
              <a:off x="4703763" y="2722563"/>
              <a:ext cx="84138" cy="1587"/>
            </a:xfrm>
            <a:custGeom>
              <a:rect b="b" l="l" r="r" t="t"/>
              <a:pathLst>
                <a:path extrusionOk="0" h="1" w="44">
                  <a:moveTo>
                    <a:pt x="3" y="1"/>
                  </a:moveTo>
                  <a:lnTo>
                    <a:pt x="3" y="1"/>
                  </a:lnTo>
                  <a:lnTo>
                    <a:pt x="44" y="0"/>
                  </a:lnTo>
                  <a:lnTo>
                    <a:pt x="0" y="0"/>
                  </a:lnTo>
                  <a:lnTo>
                    <a:pt x="3"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4" name="Google Shape;234;p29"/>
            <p:cNvSpPr/>
            <p:nvPr/>
          </p:nvSpPr>
          <p:spPr>
            <a:xfrm>
              <a:off x="4264025" y="2713038"/>
              <a:ext cx="77788" cy="4762"/>
            </a:xfrm>
            <a:custGeom>
              <a:rect b="b" l="l" r="r" t="t"/>
              <a:pathLst>
                <a:path extrusionOk="0" h="2" w="41">
                  <a:moveTo>
                    <a:pt x="41" y="1"/>
                  </a:moveTo>
                  <a:lnTo>
                    <a:pt x="41" y="1"/>
                  </a:lnTo>
                  <a:lnTo>
                    <a:pt x="34" y="0"/>
                  </a:lnTo>
                  <a:lnTo>
                    <a:pt x="0" y="1"/>
                  </a:lnTo>
                  <a:lnTo>
                    <a:pt x="7" y="2"/>
                  </a:lnTo>
                  <a:lnTo>
                    <a:pt x="41"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5" name="Google Shape;235;p29"/>
            <p:cNvSpPr/>
            <p:nvPr/>
          </p:nvSpPr>
          <p:spPr>
            <a:xfrm>
              <a:off x="4800600" y="2822575"/>
              <a:ext cx="117475" cy="7937"/>
            </a:xfrm>
            <a:custGeom>
              <a:rect b="b" l="l" r="r" t="t"/>
              <a:pathLst>
                <a:path extrusionOk="0" h="3" w="61">
                  <a:moveTo>
                    <a:pt x="11" y="2"/>
                  </a:moveTo>
                  <a:lnTo>
                    <a:pt x="11" y="2"/>
                  </a:lnTo>
                  <a:cubicBezTo>
                    <a:pt x="39" y="3"/>
                    <a:pt x="61" y="0"/>
                    <a:pt x="54" y="0"/>
                  </a:cubicBezTo>
                  <a:lnTo>
                    <a:pt x="0" y="0"/>
                  </a:lnTo>
                  <a:cubicBezTo>
                    <a:pt x="13" y="2"/>
                    <a:pt x="15" y="0"/>
                    <a:pt x="46" y="0"/>
                  </a:cubicBezTo>
                  <a:lnTo>
                    <a:pt x="11"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6" name="Google Shape;236;p29"/>
            <p:cNvSpPr/>
            <p:nvPr/>
          </p:nvSpPr>
          <p:spPr>
            <a:xfrm>
              <a:off x="187325" y="2714625"/>
              <a:ext cx="1925637" cy="31750"/>
            </a:xfrm>
            <a:custGeom>
              <a:rect b="b" l="l" r="r" t="t"/>
              <a:pathLst>
                <a:path extrusionOk="0" h="14" w="100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7" name="Google Shape;237;p29"/>
            <p:cNvSpPr/>
            <p:nvPr/>
          </p:nvSpPr>
          <p:spPr>
            <a:xfrm>
              <a:off x="1947862" y="2735263"/>
              <a:ext cx="47625" cy="0"/>
            </a:xfrm>
            <a:custGeom>
              <a:rect b="b" l="l" r="r" t="t"/>
              <a:pathLst>
                <a:path extrusionOk="0" h="120000" w="25">
                  <a:moveTo>
                    <a:pt x="0" y="0"/>
                  </a:moveTo>
                  <a:lnTo>
                    <a:pt x="0" y="0"/>
                  </a:lnTo>
                  <a:lnTo>
                    <a:pt x="25"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8" name="Google Shape;238;p29"/>
            <p:cNvSpPr/>
            <p:nvPr/>
          </p:nvSpPr>
          <p:spPr>
            <a:xfrm>
              <a:off x="112712" y="2724150"/>
              <a:ext cx="74613" cy="0"/>
            </a:xfrm>
            <a:custGeom>
              <a:rect b="b" l="l" r="r" t="t"/>
              <a:pathLst>
                <a:path extrusionOk="0" h="120000" w="39">
                  <a:moveTo>
                    <a:pt x="0" y="0"/>
                  </a:moveTo>
                  <a:lnTo>
                    <a:pt x="0" y="0"/>
                  </a:lnTo>
                  <a:lnTo>
                    <a:pt x="39" y="0"/>
                  </a:lnTo>
                  <a:cubicBezTo>
                    <a:pt x="27" y="0"/>
                    <a:pt x="14"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9" name="Google Shape;239;p29"/>
            <p:cNvSpPr/>
            <p:nvPr/>
          </p:nvSpPr>
          <p:spPr>
            <a:xfrm>
              <a:off x="2187575" y="2717800"/>
              <a:ext cx="176213" cy="6350"/>
            </a:xfrm>
            <a:custGeom>
              <a:rect b="b" l="l" r="r" t="t"/>
              <a:pathLst>
                <a:path extrusionOk="0" h="3" w="92">
                  <a:moveTo>
                    <a:pt x="71" y="3"/>
                  </a:moveTo>
                  <a:lnTo>
                    <a:pt x="71" y="3"/>
                  </a:lnTo>
                  <a:cubicBezTo>
                    <a:pt x="47" y="2"/>
                    <a:pt x="88" y="1"/>
                    <a:pt x="92" y="0"/>
                  </a:cubicBezTo>
                  <a:lnTo>
                    <a:pt x="8" y="1"/>
                  </a:lnTo>
                  <a:cubicBezTo>
                    <a:pt x="8" y="1"/>
                    <a:pt x="0" y="2"/>
                    <a:pt x="2" y="3"/>
                  </a:cubicBezTo>
                  <a:lnTo>
                    <a:pt x="71"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0" name="Google Shape;240;p29"/>
            <p:cNvSpPr/>
            <p:nvPr/>
          </p:nvSpPr>
          <p:spPr>
            <a:xfrm>
              <a:off x="2112962" y="2714625"/>
              <a:ext cx="90488" cy="4762"/>
            </a:xfrm>
            <a:custGeom>
              <a:rect b="b" l="l" r="r" t="t"/>
              <a:pathLst>
                <a:path extrusionOk="0" h="2" w="47">
                  <a:moveTo>
                    <a:pt x="22" y="0"/>
                  </a:moveTo>
                  <a:lnTo>
                    <a:pt x="22" y="0"/>
                  </a:lnTo>
                  <a:cubicBezTo>
                    <a:pt x="19" y="1"/>
                    <a:pt x="11" y="1"/>
                    <a:pt x="0" y="2"/>
                  </a:cubicBezTo>
                  <a:lnTo>
                    <a:pt x="47" y="2"/>
                  </a:lnTo>
                  <a:cubicBezTo>
                    <a:pt x="47" y="1"/>
                    <a:pt x="41" y="0"/>
                    <a:pt x="2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1" name="Google Shape;241;p29"/>
            <p:cNvSpPr/>
            <p:nvPr/>
          </p:nvSpPr>
          <p:spPr>
            <a:xfrm>
              <a:off x="2101850" y="2811463"/>
              <a:ext cx="71438" cy="3175"/>
            </a:xfrm>
            <a:custGeom>
              <a:rect b="b" l="l" r="r" t="t"/>
              <a:pathLst>
                <a:path extrusionOk="0" h="1" w="37">
                  <a:moveTo>
                    <a:pt x="37" y="0"/>
                  </a:moveTo>
                  <a:lnTo>
                    <a:pt x="37" y="0"/>
                  </a:lnTo>
                  <a:lnTo>
                    <a:pt x="22" y="1"/>
                  </a:lnTo>
                  <a:lnTo>
                    <a:pt x="0" y="1"/>
                  </a:lnTo>
                  <a:lnTo>
                    <a:pt x="3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2" name="Google Shape;242;p29"/>
            <p:cNvSpPr/>
            <p:nvPr/>
          </p:nvSpPr>
          <p:spPr>
            <a:xfrm>
              <a:off x="1724025" y="2805113"/>
              <a:ext cx="120650" cy="4762"/>
            </a:xfrm>
            <a:custGeom>
              <a:rect b="b" l="l" r="r" t="t"/>
              <a:pathLst>
                <a:path extrusionOk="0" h="2" w="63">
                  <a:moveTo>
                    <a:pt x="0" y="0"/>
                  </a:moveTo>
                  <a:lnTo>
                    <a:pt x="0" y="0"/>
                  </a:lnTo>
                  <a:cubicBezTo>
                    <a:pt x="18" y="2"/>
                    <a:pt x="52" y="1"/>
                    <a:pt x="63" y="0"/>
                  </a:cubicBezTo>
                  <a:cubicBezTo>
                    <a:pt x="24" y="0"/>
                    <a:pt x="41"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3" name="Google Shape;243;p29"/>
            <p:cNvSpPr/>
            <p:nvPr/>
          </p:nvSpPr>
          <p:spPr>
            <a:xfrm>
              <a:off x="1744662" y="2833688"/>
              <a:ext cx="73025" cy="3175"/>
            </a:xfrm>
            <a:custGeom>
              <a:rect b="b" l="l" r="r" t="t"/>
              <a:pathLst>
                <a:path extrusionOk="0" h="1" w="38">
                  <a:moveTo>
                    <a:pt x="38" y="0"/>
                  </a:moveTo>
                  <a:lnTo>
                    <a:pt x="38" y="0"/>
                  </a:lnTo>
                  <a:lnTo>
                    <a:pt x="0" y="1"/>
                  </a:lnTo>
                  <a:lnTo>
                    <a:pt x="3" y="1"/>
                  </a:lnTo>
                  <a:lnTo>
                    <a:pt x="3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4" name="Google Shape;244;p29"/>
            <p:cNvSpPr/>
            <p:nvPr/>
          </p:nvSpPr>
          <p:spPr>
            <a:xfrm>
              <a:off x="-474663" y="2741613"/>
              <a:ext cx="34925" cy="0"/>
            </a:xfrm>
            <a:custGeom>
              <a:rect b="b" l="l" r="r" t="t"/>
              <a:pathLst>
                <a:path extrusionOk="0" h="120000" w="18">
                  <a:moveTo>
                    <a:pt x="18" y="0"/>
                  </a:moveTo>
                  <a:lnTo>
                    <a:pt x="18" y="0"/>
                  </a:lnTo>
                  <a:lnTo>
                    <a:pt x="0" y="0"/>
                  </a:lnTo>
                  <a:lnTo>
                    <a:pt x="1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5" name="Google Shape;245;p29"/>
            <p:cNvSpPr/>
            <p:nvPr/>
          </p:nvSpPr>
          <p:spPr>
            <a:xfrm>
              <a:off x="-947738" y="2725738"/>
              <a:ext cx="1239838" cy="19050"/>
            </a:xfrm>
            <a:custGeom>
              <a:rect b="b" l="l" r="r" t="t"/>
              <a:pathLst>
                <a:path extrusionOk="0" h="8" w="647">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6" name="Google Shape;246;p29"/>
            <p:cNvSpPr/>
            <p:nvPr/>
          </p:nvSpPr>
          <p:spPr>
            <a:xfrm>
              <a:off x="-1944688" y="2741613"/>
              <a:ext cx="4763" cy="0"/>
            </a:xfrm>
            <a:custGeom>
              <a:rect b="b" l="l" r="r" t="t"/>
              <a:pathLst>
                <a:path extrusionOk="0" h="120000" w="2">
                  <a:moveTo>
                    <a:pt x="1" y="0"/>
                  </a:moveTo>
                  <a:lnTo>
                    <a:pt x="1" y="0"/>
                  </a:lnTo>
                  <a:lnTo>
                    <a:pt x="2" y="0"/>
                  </a:lnTo>
                  <a:cubicBezTo>
                    <a:pt x="0" y="0"/>
                    <a:pt x="0" y="0"/>
                    <a:pt x="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7" name="Google Shape;247;p29"/>
            <p:cNvSpPr/>
            <p:nvPr/>
          </p:nvSpPr>
          <p:spPr>
            <a:xfrm>
              <a:off x="-1939925" y="2735263"/>
              <a:ext cx="173038" cy="6350"/>
            </a:xfrm>
            <a:custGeom>
              <a:rect b="b" l="l" r="r" t="t"/>
              <a:pathLst>
                <a:path extrusionOk="0" h="3" w="90">
                  <a:moveTo>
                    <a:pt x="36" y="3"/>
                  </a:moveTo>
                  <a:lnTo>
                    <a:pt x="36" y="3"/>
                  </a:lnTo>
                  <a:lnTo>
                    <a:pt x="90" y="0"/>
                  </a:lnTo>
                  <a:lnTo>
                    <a:pt x="6" y="1"/>
                  </a:lnTo>
                  <a:lnTo>
                    <a:pt x="0" y="3"/>
                  </a:lnTo>
                  <a:cubicBezTo>
                    <a:pt x="8" y="2"/>
                    <a:pt x="37" y="1"/>
                    <a:pt x="48" y="2"/>
                  </a:cubicBezTo>
                  <a:lnTo>
                    <a:pt x="36"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8" name="Google Shape;248;p29"/>
            <p:cNvSpPr/>
            <p:nvPr/>
          </p:nvSpPr>
          <p:spPr>
            <a:xfrm>
              <a:off x="-1773238" y="2733675"/>
              <a:ext cx="123825" cy="12700"/>
            </a:xfrm>
            <a:custGeom>
              <a:rect b="b" l="l" r="r" t="t"/>
              <a:pathLst>
                <a:path extrusionOk="0" h="6" w="65">
                  <a:moveTo>
                    <a:pt x="65" y="0"/>
                  </a:moveTo>
                  <a:lnTo>
                    <a:pt x="65" y="0"/>
                  </a:lnTo>
                  <a:cubicBezTo>
                    <a:pt x="22" y="1"/>
                    <a:pt x="25" y="3"/>
                    <a:pt x="48" y="4"/>
                  </a:cubicBezTo>
                  <a:cubicBezTo>
                    <a:pt x="8" y="5"/>
                    <a:pt x="27" y="1"/>
                    <a:pt x="0" y="4"/>
                  </a:cubicBezTo>
                  <a:cubicBezTo>
                    <a:pt x="1" y="6"/>
                    <a:pt x="50" y="5"/>
                    <a:pt x="61" y="4"/>
                  </a:cubicBezTo>
                  <a:lnTo>
                    <a:pt x="6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9" name="Google Shape;249;p29"/>
            <p:cNvSpPr/>
            <p:nvPr/>
          </p:nvSpPr>
          <p:spPr>
            <a:xfrm>
              <a:off x="-1057275" y="2735263"/>
              <a:ext cx="57150" cy="3175"/>
            </a:xfrm>
            <a:custGeom>
              <a:rect b="b" l="l" r="r" t="t"/>
              <a:pathLst>
                <a:path extrusionOk="0" h="1" w="30">
                  <a:moveTo>
                    <a:pt x="12" y="0"/>
                  </a:moveTo>
                  <a:lnTo>
                    <a:pt x="12" y="0"/>
                  </a:lnTo>
                  <a:lnTo>
                    <a:pt x="0" y="1"/>
                  </a:lnTo>
                  <a:lnTo>
                    <a:pt x="30" y="1"/>
                  </a:lnTo>
                  <a:lnTo>
                    <a:pt x="12"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0" name="Google Shape;250;p29"/>
            <p:cNvSpPr/>
            <p:nvPr/>
          </p:nvSpPr>
          <p:spPr>
            <a:xfrm>
              <a:off x="-1116013" y="2738438"/>
              <a:ext cx="58738" cy="3175"/>
            </a:xfrm>
            <a:custGeom>
              <a:rect b="b" l="l" r="r" t="t"/>
              <a:pathLst>
                <a:path extrusionOk="0" h="2" w="30">
                  <a:moveTo>
                    <a:pt x="30" y="0"/>
                  </a:moveTo>
                  <a:lnTo>
                    <a:pt x="30" y="0"/>
                  </a:lnTo>
                  <a:lnTo>
                    <a:pt x="0" y="0"/>
                  </a:lnTo>
                  <a:cubicBezTo>
                    <a:pt x="2" y="0"/>
                    <a:pt x="4" y="1"/>
                    <a:pt x="9" y="2"/>
                  </a:cubicBezTo>
                  <a:lnTo>
                    <a:pt x="3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1" name="Google Shape;251;p29"/>
            <p:cNvSpPr/>
            <p:nvPr/>
          </p:nvSpPr>
          <p:spPr>
            <a:xfrm>
              <a:off x="-1349375" y="2735263"/>
              <a:ext cx="84138" cy="0"/>
            </a:xfrm>
            <a:custGeom>
              <a:rect b="b" l="l" r="r" t="t"/>
              <a:pathLst>
                <a:path extrusionOk="0" h="120000" w="44">
                  <a:moveTo>
                    <a:pt x="44" y="0"/>
                  </a:moveTo>
                  <a:lnTo>
                    <a:pt x="44" y="0"/>
                  </a:lnTo>
                  <a:lnTo>
                    <a:pt x="0" y="0"/>
                  </a:lnTo>
                  <a:lnTo>
                    <a:pt x="4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2" name="Google Shape;252;p29"/>
            <p:cNvSpPr/>
            <p:nvPr/>
          </p:nvSpPr>
          <p:spPr>
            <a:xfrm>
              <a:off x="-1265238" y="2735263"/>
              <a:ext cx="65088" cy="3175"/>
            </a:xfrm>
            <a:custGeom>
              <a:rect b="b" l="l" r="r" t="t"/>
              <a:pathLst>
                <a:path extrusionOk="0" h="1" w="34">
                  <a:moveTo>
                    <a:pt x="34" y="1"/>
                  </a:moveTo>
                  <a:lnTo>
                    <a:pt x="34" y="1"/>
                  </a:lnTo>
                  <a:lnTo>
                    <a:pt x="33" y="0"/>
                  </a:lnTo>
                  <a:lnTo>
                    <a:pt x="0" y="0"/>
                  </a:lnTo>
                  <a:lnTo>
                    <a:pt x="34"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3" name="Google Shape;253;p29"/>
            <p:cNvSpPr/>
            <p:nvPr/>
          </p:nvSpPr>
          <p:spPr>
            <a:xfrm>
              <a:off x="-1219200" y="2728913"/>
              <a:ext cx="103188" cy="9525"/>
            </a:xfrm>
            <a:custGeom>
              <a:rect b="b" l="l" r="r" t="t"/>
              <a:pathLst>
                <a:path extrusionOk="0" h="4" w="54">
                  <a:moveTo>
                    <a:pt x="54" y="4"/>
                  </a:moveTo>
                  <a:lnTo>
                    <a:pt x="54" y="4"/>
                  </a:lnTo>
                  <a:cubicBezTo>
                    <a:pt x="49" y="2"/>
                    <a:pt x="43" y="0"/>
                    <a:pt x="0" y="1"/>
                  </a:cubicBezTo>
                  <a:lnTo>
                    <a:pt x="9" y="3"/>
                  </a:lnTo>
                  <a:lnTo>
                    <a:pt x="54"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4" name="Google Shape;254;p29"/>
            <p:cNvSpPr/>
            <p:nvPr/>
          </p:nvSpPr>
          <p:spPr>
            <a:xfrm>
              <a:off x="1225550" y="2830513"/>
              <a:ext cx="73025" cy="3175"/>
            </a:xfrm>
            <a:custGeom>
              <a:rect b="b" l="l" r="r" t="t"/>
              <a:pathLst>
                <a:path extrusionOk="0" h="2" w="38">
                  <a:moveTo>
                    <a:pt x="34" y="0"/>
                  </a:moveTo>
                  <a:lnTo>
                    <a:pt x="34" y="0"/>
                  </a:lnTo>
                  <a:lnTo>
                    <a:pt x="0" y="1"/>
                  </a:lnTo>
                  <a:lnTo>
                    <a:pt x="4" y="2"/>
                  </a:lnTo>
                  <a:lnTo>
                    <a:pt x="38" y="1"/>
                  </a:lnTo>
                  <a:lnTo>
                    <a:pt x="3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5" name="Google Shape;255;p29"/>
            <p:cNvSpPr/>
            <p:nvPr/>
          </p:nvSpPr>
          <p:spPr>
            <a:xfrm>
              <a:off x="874712" y="2827338"/>
              <a:ext cx="39688" cy="3175"/>
            </a:xfrm>
            <a:custGeom>
              <a:rect b="b" l="l" r="r" t="t"/>
              <a:pathLst>
                <a:path extrusionOk="0" h="1" w="21">
                  <a:moveTo>
                    <a:pt x="21" y="0"/>
                  </a:moveTo>
                  <a:lnTo>
                    <a:pt x="21" y="0"/>
                  </a:lnTo>
                  <a:lnTo>
                    <a:pt x="0" y="1"/>
                  </a:lnTo>
                  <a:cubicBezTo>
                    <a:pt x="9" y="1"/>
                    <a:pt x="16" y="1"/>
                    <a:pt x="2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6" name="Google Shape;256;p29"/>
            <p:cNvSpPr/>
            <p:nvPr/>
          </p:nvSpPr>
          <p:spPr>
            <a:xfrm>
              <a:off x="417512" y="2827338"/>
              <a:ext cx="457200" cy="31750"/>
            </a:xfrm>
            <a:custGeom>
              <a:rect b="b" l="l" r="r" t="t"/>
              <a:pathLst>
                <a:path extrusionOk="0" h="14" w="238">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7" name="Google Shape;257;p29"/>
            <p:cNvSpPr/>
            <p:nvPr/>
          </p:nvSpPr>
          <p:spPr>
            <a:xfrm>
              <a:off x="755650" y="2859087"/>
              <a:ext cx="68263" cy="4762"/>
            </a:xfrm>
            <a:custGeom>
              <a:rect b="b" l="l" r="r" t="t"/>
              <a:pathLst>
                <a:path extrusionOk="0" h="2" w="36">
                  <a:moveTo>
                    <a:pt x="0" y="1"/>
                  </a:moveTo>
                  <a:lnTo>
                    <a:pt x="0" y="1"/>
                  </a:lnTo>
                  <a:cubicBezTo>
                    <a:pt x="19" y="2"/>
                    <a:pt x="24" y="1"/>
                    <a:pt x="36" y="1"/>
                  </a:cubicBezTo>
                  <a:cubicBezTo>
                    <a:pt x="33" y="0"/>
                    <a:pt x="15" y="1"/>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8" name="Google Shape;258;p29"/>
            <p:cNvSpPr/>
            <p:nvPr/>
          </p:nvSpPr>
          <p:spPr>
            <a:xfrm>
              <a:off x="-133350" y="2798763"/>
              <a:ext cx="111125" cy="4762"/>
            </a:xfrm>
            <a:custGeom>
              <a:rect b="b" l="l" r="r" t="t"/>
              <a:pathLst>
                <a:path extrusionOk="0" h="2" w="58">
                  <a:moveTo>
                    <a:pt x="37" y="0"/>
                  </a:moveTo>
                  <a:lnTo>
                    <a:pt x="37" y="0"/>
                  </a:lnTo>
                  <a:cubicBezTo>
                    <a:pt x="34" y="1"/>
                    <a:pt x="0" y="1"/>
                    <a:pt x="7" y="2"/>
                  </a:cubicBezTo>
                  <a:lnTo>
                    <a:pt x="58" y="2"/>
                  </a:lnTo>
                  <a:cubicBezTo>
                    <a:pt x="46" y="2"/>
                    <a:pt x="42" y="1"/>
                    <a:pt x="3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9" name="Google Shape;259;p29"/>
            <p:cNvSpPr/>
            <p:nvPr/>
          </p:nvSpPr>
          <p:spPr>
            <a:xfrm>
              <a:off x="-22225" y="2800350"/>
              <a:ext cx="44450" cy="3175"/>
            </a:xfrm>
            <a:custGeom>
              <a:rect b="b" l="l" r="r" t="t"/>
              <a:pathLst>
                <a:path extrusionOk="0" h="1" w="23">
                  <a:moveTo>
                    <a:pt x="23" y="0"/>
                  </a:moveTo>
                  <a:lnTo>
                    <a:pt x="23" y="0"/>
                  </a:lnTo>
                  <a:lnTo>
                    <a:pt x="0" y="1"/>
                  </a:lnTo>
                  <a:cubicBezTo>
                    <a:pt x="6" y="1"/>
                    <a:pt x="13" y="1"/>
                    <a:pt x="2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0" name="Google Shape;260;p29"/>
            <p:cNvSpPr/>
            <p:nvPr/>
          </p:nvSpPr>
          <p:spPr>
            <a:xfrm>
              <a:off x="-66675" y="2798763"/>
              <a:ext cx="6350" cy="0"/>
            </a:xfrm>
            <a:custGeom>
              <a:rect b="b" l="l" r="r" t="t"/>
              <a:pathLst>
                <a:path extrusionOk="0" h="120000" w="3">
                  <a:moveTo>
                    <a:pt x="0" y="0"/>
                  </a:moveTo>
                  <a:lnTo>
                    <a:pt x="0" y="0"/>
                  </a:lnTo>
                  <a:lnTo>
                    <a:pt x="2" y="0"/>
                  </a:lnTo>
                  <a:cubicBezTo>
                    <a:pt x="3" y="0"/>
                    <a:pt x="3"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1" name="Google Shape;261;p29"/>
            <p:cNvSpPr/>
            <p:nvPr/>
          </p:nvSpPr>
          <p:spPr>
            <a:xfrm>
              <a:off x="-1566863" y="2730500"/>
              <a:ext cx="65088" cy="3175"/>
            </a:xfrm>
            <a:custGeom>
              <a:rect b="b" l="l" r="r" t="t"/>
              <a:pathLst>
                <a:path extrusionOk="0" h="1" w="34">
                  <a:moveTo>
                    <a:pt x="33" y="1"/>
                  </a:moveTo>
                  <a:lnTo>
                    <a:pt x="33" y="1"/>
                  </a:lnTo>
                  <a:cubicBezTo>
                    <a:pt x="34" y="0"/>
                    <a:pt x="12" y="1"/>
                    <a:pt x="0" y="1"/>
                  </a:cubicBezTo>
                  <a:cubicBezTo>
                    <a:pt x="9" y="1"/>
                    <a:pt x="22" y="1"/>
                    <a:pt x="3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2" name="Google Shape;262;p29"/>
            <p:cNvSpPr/>
            <p:nvPr/>
          </p:nvSpPr>
          <p:spPr>
            <a:xfrm>
              <a:off x="-3175000" y="2740025"/>
              <a:ext cx="38100" cy="0"/>
            </a:xfrm>
            <a:custGeom>
              <a:rect b="b" l="l" r="r" t="t"/>
              <a:pathLst>
                <a:path extrusionOk="0" h="120000" w="20">
                  <a:moveTo>
                    <a:pt x="20" y="0"/>
                  </a:moveTo>
                  <a:lnTo>
                    <a:pt x="20" y="0"/>
                  </a:lnTo>
                  <a:lnTo>
                    <a:pt x="0" y="0"/>
                  </a:lnTo>
                  <a:cubicBezTo>
                    <a:pt x="7" y="0"/>
                    <a:pt x="11" y="0"/>
                    <a:pt x="2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3" name="Google Shape;263;p29"/>
            <p:cNvSpPr/>
            <p:nvPr/>
          </p:nvSpPr>
          <p:spPr>
            <a:xfrm>
              <a:off x="-3735388" y="2803525"/>
              <a:ext cx="6350" cy="1587"/>
            </a:xfrm>
            <a:custGeom>
              <a:rect b="b" l="l" r="r" t="t"/>
              <a:pathLst>
                <a:path extrusionOk="0" h="1" w="4">
                  <a:moveTo>
                    <a:pt x="4" y="0"/>
                  </a:moveTo>
                  <a:lnTo>
                    <a:pt x="4" y="0"/>
                  </a:lnTo>
                  <a:cubicBezTo>
                    <a:pt x="3" y="0"/>
                    <a:pt x="2" y="1"/>
                    <a:pt x="0" y="1"/>
                  </a:cubicBezTo>
                  <a:cubicBezTo>
                    <a:pt x="2" y="1"/>
                    <a:pt x="3" y="1"/>
                    <a:pt x="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4" name="Google Shape;264;p29"/>
            <p:cNvSpPr/>
            <p:nvPr/>
          </p:nvSpPr>
          <p:spPr>
            <a:xfrm>
              <a:off x="-3924300" y="2803525"/>
              <a:ext cx="188913" cy="3175"/>
            </a:xfrm>
            <a:custGeom>
              <a:rect b="b" l="l" r="r" t="t"/>
              <a:pathLst>
                <a:path extrusionOk="0" h="2" w="98">
                  <a:moveTo>
                    <a:pt x="98" y="1"/>
                  </a:moveTo>
                  <a:lnTo>
                    <a:pt x="98" y="1"/>
                  </a:lnTo>
                  <a:cubicBezTo>
                    <a:pt x="84" y="2"/>
                    <a:pt x="42" y="0"/>
                    <a:pt x="26" y="1"/>
                  </a:cubicBezTo>
                  <a:lnTo>
                    <a:pt x="28" y="1"/>
                  </a:lnTo>
                  <a:lnTo>
                    <a:pt x="0" y="2"/>
                  </a:lnTo>
                  <a:cubicBezTo>
                    <a:pt x="27" y="2"/>
                    <a:pt x="82" y="2"/>
                    <a:pt x="98"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grpSp>
      <p:sp>
        <p:nvSpPr>
          <p:cNvPr id="265" name="Google Shape;265;p29"/>
          <p:cNvSpPr txBox="1"/>
          <p:nvPr>
            <p:ph idx="1" type="subTitle"/>
          </p:nvPr>
        </p:nvSpPr>
        <p:spPr>
          <a:xfrm>
            <a:off x="1142107" y="3829050"/>
            <a:ext cx="6859800" cy="800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lt1"/>
              </a:buClr>
              <a:buSzPts val="1800"/>
              <a:buNone/>
              <a:defRPr>
                <a:solidFill>
                  <a:schemeClr val="lt1"/>
                </a:solidFill>
              </a:defRPr>
            </a:lvl1pPr>
            <a:lvl2pPr lvl="1" rtl="0" algn="ctr">
              <a:lnSpc>
                <a:spcPct val="90000"/>
              </a:lnSpc>
              <a:spcBef>
                <a:spcPts val="1600"/>
              </a:spcBef>
              <a:spcAft>
                <a:spcPts val="0"/>
              </a:spcAft>
              <a:buClr>
                <a:schemeClr val="lt1"/>
              </a:buClr>
              <a:buSzPts val="1500"/>
              <a:buNone/>
              <a:defRPr>
                <a:solidFill>
                  <a:schemeClr val="lt1"/>
                </a:solidFill>
              </a:defRPr>
            </a:lvl2pPr>
            <a:lvl3pPr lvl="2" rtl="0" algn="ctr">
              <a:lnSpc>
                <a:spcPct val="90000"/>
              </a:lnSpc>
              <a:spcBef>
                <a:spcPts val="1600"/>
              </a:spcBef>
              <a:spcAft>
                <a:spcPts val="0"/>
              </a:spcAft>
              <a:buClr>
                <a:schemeClr val="lt1"/>
              </a:buClr>
              <a:buSzPts val="1400"/>
              <a:buNone/>
              <a:defRPr>
                <a:solidFill>
                  <a:schemeClr val="lt1"/>
                </a:solidFill>
              </a:defRPr>
            </a:lvl3pPr>
            <a:lvl4pPr lvl="3" rtl="0" algn="ctr">
              <a:lnSpc>
                <a:spcPct val="90000"/>
              </a:lnSpc>
              <a:spcBef>
                <a:spcPts val="1600"/>
              </a:spcBef>
              <a:spcAft>
                <a:spcPts val="0"/>
              </a:spcAft>
              <a:buClr>
                <a:schemeClr val="lt1"/>
              </a:buClr>
              <a:buSzPts val="1200"/>
              <a:buNone/>
              <a:defRPr>
                <a:solidFill>
                  <a:schemeClr val="lt1"/>
                </a:solidFill>
              </a:defRPr>
            </a:lvl4pPr>
            <a:lvl5pPr lvl="4" rtl="0" algn="ctr">
              <a:lnSpc>
                <a:spcPct val="90000"/>
              </a:lnSpc>
              <a:spcBef>
                <a:spcPts val="1600"/>
              </a:spcBef>
              <a:spcAft>
                <a:spcPts val="0"/>
              </a:spcAft>
              <a:buClr>
                <a:schemeClr val="lt1"/>
              </a:buClr>
              <a:buSzPts val="1200"/>
              <a:buNone/>
              <a:defRPr>
                <a:solidFill>
                  <a:schemeClr val="lt1"/>
                </a:solidFill>
              </a:defRPr>
            </a:lvl5pPr>
            <a:lvl6pPr lvl="5" rtl="0" algn="ctr">
              <a:lnSpc>
                <a:spcPct val="90000"/>
              </a:lnSpc>
              <a:spcBef>
                <a:spcPts val="1600"/>
              </a:spcBef>
              <a:spcAft>
                <a:spcPts val="0"/>
              </a:spcAft>
              <a:buClr>
                <a:schemeClr val="lt1"/>
              </a:buClr>
              <a:buSzPts val="1200"/>
              <a:buNone/>
              <a:defRPr>
                <a:solidFill>
                  <a:schemeClr val="lt1"/>
                </a:solidFill>
              </a:defRPr>
            </a:lvl6pPr>
            <a:lvl7pPr lvl="6" rtl="0" algn="ctr">
              <a:lnSpc>
                <a:spcPct val="90000"/>
              </a:lnSpc>
              <a:spcBef>
                <a:spcPts val="1600"/>
              </a:spcBef>
              <a:spcAft>
                <a:spcPts val="0"/>
              </a:spcAft>
              <a:buClr>
                <a:schemeClr val="lt1"/>
              </a:buClr>
              <a:buSzPts val="1200"/>
              <a:buNone/>
              <a:defRPr>
                <a:solidFill>
                  <a:schemeClr val="lt1"/>
                </a:solidFill>
              </a:defRPr>
            </a:lvl7pPr>
            <a:lvl8pPr lvl="7" rtl="0" algn="ctr">
              <a:lnSpc>
                <a:spcPct val="90000"/>
              </a:lnSpc>
              <a:spcBef>
                <a:spcPts val="1600"/>
              </a:spcBef>
              <a:spcAft>
                <a:spcPts val="0"/>
              </a:spcAft>
              <a:buClr>
                <a:schemeClr val="lt1"/>
              </a:buClr>
              <a:buSzPts val="1200"/>
              <a:buNone/>
              <a:defRPr>
                <a:solidFill>
                  <a:schemeClr val="lt1"/>
                </a:solidFill>
              </a:defRPr>
            </a:lvl8pPr>
            <a:lvl9pPr lvl="8" rtl="0" algn="ctr">
              <a:lnSpc>
                <a:spcPct val="90000"/>
              </a:lnSpc>
              <a:spcBef>
                <a:spcPts val="1600"/>
              </a:spcBef>
              <a:spcAft>
                <a:spcPts val="1600"/>
              </a:spcAft>
              <a:buClr>
                <a:schemeClr val="lt1"/>
              </a:buClr>
              <a:buSzPts val="1200"/>
              <a:buNone/>
              <a:defRPr>
                <a:solidFill>
                  <a:schemeClr val="l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ctrTitle"/>
          </p:nvPr>
        </p:nvSpPr>
        <p:spPr>
          <a:xfrm flipH="1">
            <a:off x="453500" y="3469375"/>
            <a:ext cx="2260800" cy="9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PT"/>
              <a:t>InfluxDB</a:t>
            </a:r>
            <a:endParaRPr/>
          </a:p>
        </p:txBody>
      </p:sp>
      <p:sp>
        <p:nvSpPr>
          <p:cNvPr id="271" name="Google Shape;271;p30"/>
          <p:cNvSpPr txBox="1"/>
          <p:nvPr>
            <p:ph type="ctrTitle"/>
          </p:nvPr>
        </p:nvSpPr>
        <p:spPr>
          <a:xfrm flipH="1">
            <a:off x="453500" y="4030775"/>
            <a:ext cx="5778600" cy="9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pt-PT" sz="2500"/>
              <a:t>Base de datos para series temporales</a:t>
            </a:r>
            <a:endParaRPr b="0" sz="2500"/>
          </a:p>
        </p:txBody>
      </p:sp>
      <p:pic>
        <p:nvPicPr>
          <p:cNvPr id="272" name="Google Shape;272;p30"/>
          <p:cNvPicPr preferRelativeResize="0"/>
          <p:nvPr/>
        </p:nvPicPr>
        <p:blipFill rotWithShape="1">
          <a:blip r:embed="rId3">
            <a:alphaModFix/>
          </a:blip>
          <a:srcRect b="29034" l="21935" r="19755" t="20567"/>
          <a:stretch/>
        </p:blipFill>
        <p:spPr>
          <a:xfrm>
            <a:off x="548100" y="1487275"/>
            <a:ext cx="4151976" cy="1330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idx="1" type="subTitle"/>
          </p:nvPr>
        </p:nvSpPr>
        <p:spPr>
          <a:xfrm>
            <a:off x="1027675"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chemeClr val="dk1"/>
                </a:solidFill>
              </a:rPr>
              <a:t>Sistema gestor de base de datos para series temporales</a:t>
            </a:r>
            <a:endParaRPr sz="1600">
              <a:solidFill>
                <a:schemeClr val="dk1"/>
              </a:solidFill>
            </a:endParaRPr>
          </a:p>
        </p:txBody>
      </p:sp>
      <p:sp>
        <p:nvSpPr>
          <p:cNvPr id="278" name="Google Shape;278;p31"/>
          <p:cNvSpPr txBox="1"/>
          <p:nvPr>
            <p:ph idx="4294967295" type="subTitle"/>
          </p:nvPr>
        </p:nvSpPr>
        <p:spPr>
          <a:xfrm flipH="1">
            <a:off x="3385200" y="3324475"/>
            <a:ext cx="2373600" cy="33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PT" sz="1600">
                <a:solidFill>
                  <a:schemeClr val="dk1"/>
                </a:solidFill>
              </a:rPr>
              <a:t>Desarrollado por InfluxData</a:t>
            </a:r>
            <a:endParaRPr sz="1600">
              <a:solidFill>
                <a:schemeClr val="dk1"/>
              </a:solidFill>
            </a:endParaRPr>
          </a:p>
        </p:txBody>
      </p:sp>
      <p:sp>
        <p:nvSpPr>
          <p:cNvPr id="279" name="Google Shape;279;p31"/>
          <p:cNvSpPr txBox="1"/>
          <p:nvPr>
            <p:ph idx="5" type="subTitle"/>
          </p:nvPr>
        </p:nvSpPr>
        <p:spPr>
          <a:xfrm>
            <a:off x="6060300" y="3319075"/>
            <a:ext cx="22182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1600">
                <a:solidFill>
                  <a:schemeClr val="dk1"/>
                </a:solidFill>
              </a:rPr>
              <a:t>Desarrollado en GO</a:t>
            </a:r>
            <a:endParaRPr sz="1600">
              <a:solidFill>
                <a:schemeClr val="dk1"/>
              </a:solidFill>
            </a:endParaRPr>
          </a:p>
        </p:txBody>
      </p:sp>
      <p:pic>
        <p:nvPicPr>
          <p:cNvPr id="280" name="Google Shape;280;p31"/>
          <p:cNvPicPr preferRelativeResize="0"/>
          <p:nvPr/>
        </p:nvPicPr>
        <p:blipFill>
          <a:blip r:embed="rId3">
            <a:alphaModFix/>
          </a:blip>
          <a:stretch>
            <a:fillRect/>
          </a:stretch>
        </p:blipFill>
        <p:spPr>
          <a:xfrm>
            <a:off x="1580575" y="1882450"/>
            <a:ext cx="946199" cy="946199"/>
          </a:xfrm>
          <a:prstGeom prst="rect">
            <a:avLst/>
          </a:prstGeom>
          <a:noFill/>
          <a:ln>
            <a:noFill/>
          </a:ln>
        </p:spPr>
      </p:pic>
      <p:pic>
        <p:nvPicPr>
          <p:cNvPr id="281" name="Google Shape;281;p31"/>
          <p:cNvPicPr preferRelativeResize="0"/>
          <p:nvPr/>
        </p:nvPicPr>
        <p:blipFill rotWithShape="1">
          <a:blip r:embed="rId4">
            <a:alphaModFix/>
          </a:blip>
          <a:srcRect b="26213" l="0" r="73550" t="30628"/>
          <a:stretch/>
        </p:blipFill>
        <p:spPr>
          <a:xfrm>
            <a:off x="3740825" y="1739000"/>
            <a:ext cx="1390275" cy="1447975"/>
          </a:xfrm>
          <a:prstGeom prst="rect">
            <a:avLst/>
          </a:prstGeom>
          <a:noFill/>
          <a:ln>
            <a:noFill/>
          </a:ln>
        </p:spPr>
      </p:pic>
      <p:pic>
        <p:nvPicPr>
          <p:cNvPr id="282" name="Google Shape;282;p31"/>
          <p:cNvPicPr preferRelativeResize="0"/>
          <p:nvPr/>
        </p:nvPicPr>
        <p:blipFill>
          <a:blip r:embed="rId5">
            <a:alphaModFix/>
          </a:blip>
          <a:stretch>
            <a:fillRect/>
          </a:stretch>
        </p:blipFill>
        <p:spPr>
          <a:xfrm>
            <a:off x="6136500" y="2021725"/>
            <a:ext cx="1776501" cy="667650"/>
          </a:xfrm>
          <a:prstGeom prst="rect">
            <a:avLst/>
          </a:prstGeom>
          <a:noFill/>
          <a:ln>
            <a:noFill/>
          </a:ln>
        </p:spPr>
      </p:pic>
      <p:sp>
        <p:nvSpPr>
          <p:cNvPr id="283" name="Google Shape;283;p31"/>
          <p:cNvSpPr txBox="1"/>
          <p:nvPr>
            <p:ph idx="6" type="ctrTitle"/>
          </p:nvPr>
        </p:nvSpPr>
        <p:spPr>
          <a:xfrm>
            <a:off x="1828813" y="4458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t>¿Qué es InfluxDB?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idx="4294967295" type="ctrTitle"/>
          </p:nvPr>
        </p:nvSpPr>
        <p:spPr>
          <a:xfrm>
            <a:off x="775320" y="470600"/>
            <a:ext cx="3079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Características</a:t>
            </a:r>
            <a:endParaRPr/>
          </a:p>
        </p:txBody>
      </p:sp>
      <p:sp>
        <p:nvSpPr>
          <p:cNvPr id="289" name="Google Shape;289;p32"/>
          <p:cNvSpPr txBox="1"/>
          <p:nvPr>
            <p:ph idx="4294967295" type="subTitle"/>
          </p:nvPr>
        </p:nvSpPr>
        <p:spPr>
          <a:xfrm>
            <a:off x="646800" y="1557950"/>
            <a:ext cx="3925200" cy="100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pt-PT" sz="1600">
                <a:solidFill>
                  <a:schemeClr val="dk1"/>
                </a:solidFill>
              </a:rPr>
              <a:t>Software opensource: </a:t>
            </a:r>
            <a:endParaRPr sz="1600">
              <a:solidFill>
                <a:schemeClr val="dk1"/>
              </a:solidFill>
            </a:endParaRPr>
          </a:p>
          <a:p>
            <a:pPr indent="-330200" lvl="0" marL="457200" rtl="0" algn="l">
              <a:spcBef>
                <a:spcPts val="0"/>
              </a:spcBef>
              <a:spcAft>
                <a:spcPts val="0"/>
              </a:spcAft>
              <a:buClr>
                <a:schemeClr val="dk1"/>
              </a:buClr>
              <a:buSzPts val="1600"/>
              <a:buChar char="-"/>
            </a:pPr>
            <a:r>
              <a:rPr lang="pt-PT" sz="1600">
                <a:solidFill>
                  <a:schemeClr val="dk1"/>
                </a:solidFill>
              </a:rPr>
              <a:t>Versión gratuita: un solo servidor</a:t>
            </a:r>
            <a:endParaRPr sz="1600">
              <a:solidFill>
                <a:schemeClr val="dk1"/>
              </a:solidFill>
            </a:endParaRPr>
          </a:p>
          <a:p>
            <a:pPr indent="-330200" lvl="0" marL="457200" rtl="0" algn="l">
              <a:spcBef>
                <a:spcPts val="0"/>
              </a:spcBef>
              <a:spcAft>
                <a:spcPts val="0"/>
              </a:spcAft>
              <a:buClr>
                <a:schemeClr val="dk1"/>
              </a:buClr>
              <a:buSzPts val="1600"/>
              <a:buChar char="-"/>
            </a:pPr>
            <a:r>
              <a:rPr lang="pt-PT" sz="1600">
                <a:solidFill>
                  <a:schemeClr val="dk1"/>
                </a:solidFill>
              </a:rPr>
              <a:t>Versión de pago: modo clúster</a:t>
            </a:r>
            <a:endParaRPr sz="1600">
              <a:solidFill>
                <a:schemeClr val="dk1"/>
              </a:solidFill>
            </a:endParaRPr>
          </a:p>
        </p:txBody>
      </p:sp>
      <p:sp>
        <p:nvSpPr>
          <p:cNvPr id="290" name="Google Shape;290;p32"/>
          <p:cNvSpPr txBox="1"/>
          <p:nvPr>
            <p:ph idx="4294967295" type="subTitle"/>
          </p:nvPr>
        </p:nvSpPr>
        <p:spPr>
          <a:xfrm>
            <a:off x="4801950" y="1405550"/>
            <a:ext cx="3000000" cy="100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pt-PT" sz="1600">
                <a:solidFill>
                  <a:schemeClr val="dk1"/>
                </a:solidFill>
              </a:rPr>
              <a:t>Más rápido que las BBDD relacionales</a:t>
            </a:r>
            <a:endParaRPr sz="1600">
              <a:solidFill>
                <a:schemeClr val="dk1"/>
              </a:solidFill>
            </a:endParaRPr>
          </a:p>
        </p:txBody>
      </p:sp>
      <p:sp>
        <p:nvSpPr>
          <p:cNvPr id="291" name="Google Shape;291;p32"/>
          <p:cNvSpPr txBox="1"/>
          <p:nvPr>
            <p:ph idx="4294967295" type="subTitle"/>
          </p:nvPr>
        </p:nvSpPr>
        <p:spPr>
          <a:xfrm>
            <a:off x="646800" y="2800350"/>
            <a:ext cx="3312900" cy="54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pt-PT" sz="1600">
                <a:solidFill>
                  <a:schemeClr val="dk1"/>
                </a:solidFill>
              </a:rPr>
              <a:t>Elevada velocidad de escritura</a:t>
            </a:r>
            <a:endParaRPr sz="1600">
              <a:solidFill>
                <a:schemeClr val="dk1"/>
              </a:solidFill>
            </a:endParaRPr>
          </a:p>
        </p:txBody>
      </p:sp>
      <p:sp>
        <p:nvSpPr>
          <p:cNvPr id="292" name="Google Shape;292;p32"/>
          <p:cNvSpPr txBox="1"/>
          <p:nvPr>
            <p:ph idx="4294967295" type="subTitle"/>
          </p:nvPr>
        </p:nvSpPr>
        <p:spPr>
          <a:xfrm>
            <a:off x="4801950" y="2800350"/>
            <a:ext cx="3312900" cy="54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pt-PT" sz="1600">
                <a:solidFill>
                  <a:schemeClr val="dk1"/>
                </a:solidFill>
              </a:rPr>
              <a:t>Ofrece servicio en la nube </a:t>
            </a:r>
            <a:endParaRPr sz="1600">
              <a:solidFill>
                <a:schemeClr val="dk1"/>
              </a:solidFill>
            </a:endParaRPr>
          </a:p>
        </p:txBody>
      </p:sp>
      <p:pic>
        <p:nvPicPr>
          <p:cNvPr id="293" name="Google Shape;293;p32"/>
          <p:cNvPicPr preferRelativeResize="0"/>
          <p:nvPr/>
        </p:nvPicPr>
        <p:blipFill>
          <a:blip r:embed="rId3">
            <a:alphaModFix/>
          </a:blip>
          <a:stretch>
            <a:fillRect/>
          </a:stretch>
        </p:blipFill>
        <p:spPr>
          <a:xfrm>
            <a:off x="4298026" y="3732850"/>
            <a:ext cx="1143276" cy="684049"/>
          </a:xfrm>
          <a:prstGeom prst="rect">
            <a:avLst/>
          </a:prstGeom>
          <a:noFill/>
          <a:ln>
            <a:noFill/>
          </a:ln>
        </p:spPr>
      </p:pic>
      <p:pic>
        <p:nvPicPr>
          <p:cNvPr id="294" name="Google Shape;294;p32"/>
          <p:cNvPicPr preferRelativeResize="0"/>
          <p:nvPr/>
        </p:nvPicPr>
        <p:blipFill rotWithShape="1">
          <a:blip r:embed="rId4">
            <a:alphaModFix/>
          </a:blip>
          <a:srcRect b="23664" l="26833" r="26684" t="0"/>
          <a:stretch/>
        </p:blipFill>
        <p:spPr>
          <a:xfrm>
            <a:off x="5783013" y="3481763"/>
            <a:ext cx="1143275" cy="1060850"/>
          </a:xfrm>
          <a:prstGeom prst="rect">
            <a:avLst/>
          </a:prstGeom>
          <a:noFill/>
          <a:ln>
            <a:noFill/>
          </a:ln>
        </p:spPr>
      </p:pic>
      <p:pic>
        <p:nvPicPr>
          <p:cNvPr id="295" name="Google Shape;295;p32"/>
          <p:cNvPicPr preferRelativeResize="0"/>
          <p:nvPr/>
        </p:nvPicPr>
        <p:blipFill rotWithShape="1">
          <a:blip r:embed="rId5">
            <a:alphaModFix/>
          </a:blip>
          <a:srcRect b="20452" l="0" r="61211" t="7224"/>
          <a:stretch/>
        </p:blipFill>
        <p:spPr>
          <a:xfrm>
            <a:off x="7268000" y="3275525"/>
            <a:ext cx="1446975" cy="1473325"/>
          </a:xfrm>
          <a:prstGeom prst="rect">
            <a:avLst/>
          </a:prstGeom>
          <a:noFill/>
          <a:ln>
            <a:noFill/>
          </a:ln>
        </p:spPr>
      </p:pic>
      <p:sp>
        <p:nvSpPr>
          <p:cNvPr id="296" name="Google Shape;296;p32"/>
          <p:cNvSpPr txBox="1"/>
          <p:nvPr>
            <p:ph idx="4294967295" type="subTitle"/>
          </p:nvPr>
        </p:nvSpPr>
        <p:spPr>
          <a:xfrm>
            <a:off x="4801950" y="2195125"/>
            <a:ext cx="3312900" cy="54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pt-PT" sz="1600">
                <a:solidFill>
                  <a:schemeClr val="dk1"/>
                </a:solidFill>
              </a:rPr>
              <a:t>Base de datos sin esquema</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4294967295" type="ctrTitle"/>
          </p:nvPr>
        </p:nvSpPr>
        <p:spPr>
          <a:xfrm>
            <a:off x="775325" y="470600"/>
            <a:ext cx="538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Cuándo usar InfluxDB</a:t>
            </a:r>
            <a:endParaRPr/>
          </a:p>
        </p:txBody>
      </p:sp>
      <p:sp>
        <p:nvSpPr>
          <p:cNvPr id="302" name="Google Shape;302;p33"/>
          <p:cNvSpPr txBox="1"/>
          <p:nvPr>
            <p:ph idx="4294967295" type="subTitle"/>
          </p:nvPr>
        </p:nvSpPr>
        <p:spPr>
          <a:xfrm>
            <a:off x="622750" y="1426825"/>
            <a:ext cx="4513800" cy="294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pt-PT" sz="1400">
                <a:solidFill>
                  <a:schemeClr val="dk1"/>
                </a:solidFill>
              </a:rPr>
              <a:t>Gran cantidad de datos- </a:t>
            </a:r>
            <a:r>
              <a:rPr lang="pt-PT" sz="1400">
                <a:solidFill>
                  <a:schemeClr val="dk1"/>
                </a:solidFill>
              </a:rPr>
              <a:t>IoT, monitorización de operaciones, aparatos con sensores </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pt-PT" sz="1400">
                <a:solidFill>
                  <a:schemeClr val="dk1"/>
                </a:solidFill>
              </a:rPr>
              <a:t>Procesamiento rápido de los datos</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pt-PT" sz="1400">
                <a:solidFill>
                  <a:schemeClr val="dk1"/>
                </a:solidFill>
              </a:rPr>
              <a:t>Network Time Protocol (garantizar sincronización)</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pt-PT" sz="1400">
                <a:solidFill>
                  <a:schemeClr val="dk1"/>
                </a:solidFill>
              </a:rPr>
              <a:t>Distingue entre etiquetas y campos</a:t>
            </a:r>
            <a:endParaRPr sz="1400">
              <a:solidFill>
                <a:schemeClr val="dk1"/>
              </a:solidFill>
            </a:endParaRPr>
          </a:p>
          <a:p>
            <a:pPr indent="-317500" lvl="0" marL="457200" rtl="0" algn="l">
              <a:spcBef>
                <a:spcPts val="1600"/>
              </a:spcBef>
              <a:spcAft>
                <a:spcPts val="1600"/>
              </a:spcAft>
              <a:buClr>
                <a:schemeClr val="dk1"/>
              </a:buClr>
              <a:buSzPts val="1400"/>
              <a:buAutoNum type="arabicPeriod"/>
            </a:pPr>
            <a:r>
              <a:rPr lang="pt-PT" sz="1400">
                <a:solidFill>
                  <a:schemeClr val="dk1"/>
                </a:solidFill>
              </a:rPr>
              <a:t>Genera un timestamp para cada inserción de datos</a:t>
            </a:r>
            <a:endParaRPr sz="1400">
              <a:solidFill>
                <a:schemeClr val="dk1"/>
              </a:solidFill>
            </a:endParaRPr>
          </a:p>
        </p:txBody>
      </p:sp>
      <p:pic>
        <p:nvPicPr>
          <p:cNvPr id="303" name="Google Shape;303;p33"/>
          <p:cNvPicPr preferRelativeResize="0"/>
          <p:nvPr/>
        </p:nvPicPr>
        <p:blipFill>
          <a:blip r:embed="rId3">
            <a:alphaModFix/>
          </a:blip>
          <a:stretch>
            <a:fillRect/>
          </a:stretch>
        </p:blipFill>
        <p:spPr>
          <a:xfrm>
            <a:off x="5392550" y="1732200"/>
            <a:ext cx="3449625" cy="167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idx="4294967295" type="ctrTitle"/>
          </p:nvPr>
        </p:nvSpPr>
        <p:spPr>
          <a:xfrm>
            <a:off x="775325" y="470600"/>
            <a:ext cx="5012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Lenguaje de consultas Flux</a:t>
            </a:r>
            <a:endParaRPr/>
          </a:p>
        </p:txBody>
      </p:sp>
      <p:sp>
        <p:nvSpPr>
          <p:cNvPr id="309" name="Google Shape;309;p34"/>
          <p:cNvSpPr txBox="1"/>
          <p:nvPr>
            <p:ph idx="4294967295" type="subTitle"/>
          </p:nvPr>
        </p:nvSpPr>
        <p:spPr>
          <a:xfrm>
            <a:off x="1379125" y="2888850"/>
            <a:ext cx="2436900" cy="60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pt-PT" sz="1600">
                <a:solidFill>
                  <a:schemeClr val="dk1"/>
                </a:solidFill>
              </a:rPr>
              <a:t>Basado en JavaScript</a:t>
            </a:r>
            <a:endParaRPr sz="1600">
              <a:solidFill>
                <a:schemeClr val="dk1"/>
              </a:solidFill>
            </a:endParaRPr>
          </a:p>
        </p:txBody>
      </p:sp>
      <p:sp>
        <p:nvSpPr>
          <p:cNvPr id="310" name="Google Shape;310;p34"/>
          <p:cNvSpPr txBox="1"/>
          <p:nvPr>
            <p:ph idx="4294967295" type="subTitle"/>
          </p:nvPr>
        </p:nvSpPr>
        <p:spPr>
          <a:xfrm>
            <a:off x="1831375" y="1568550"/>
            <a:ext cx="2354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600">
                <a:solidFill>
                  <a:schemeClr val="dk1"/>
                </a:solidFill>
              </a:rPr>
              <a:t>Primera versión: InfluxQL</a:t>
            </a:r>
            <a:endParaRPr sz="1600">
              <a:solidFill>
                <a:schemeClr val="dk1"/>
              </a:solidFill>
            </a:endParaRPr>
          </a:p>
          <a:p>
            <a:pPr indent="0" lvl="0" marL="0" rtl="0" algn="l">
              <a:spcBef>
                <a:spcPts val="1600"/>
              </a:spcBef>
              <a:spcAft>
                <a:spcPts val="1600"/>
              </a:spcAft>
              <a:buNone/>
            </a:pPr>
            <a:r>
              <a:rPr lang="pt-PT" sz="1600">
                <a:solidFill>
                  <a:schemeClr val="dk1"/>
                </a:solidFill>
              </a:rPr>
              <a:t>Segunda versión: Flux</a:t>
            </a:r>
            <a:endParaRPr sz="1600">
              <a:solidFill>
                <a:schemeClr val="dk1"/>
              </a:solidFill>
            </a:endParaRPr>
          </a:p>
        </p:txBody>
      </p:sp>
      <p:pic>
        <p:nvPicPr>
          <p:cNvPr id="311" name="Google Shape;311;p34"/>
          <p:cNvPicPr preferRelativeResize="0"/>
          <p:nvPr/>
        </p:nvPicPr>
        <p:blipFill>
          <a:blip r:embed="rId3">
            <a:alphaModFix/>
          </a:blip>
          <a:stretch>
            <a:fillRect/>
          </a:stretch>
        </p:blipFill>
        <p:spPr>
          <a:xfrm>
            <a:off x="664700" y="1568550"/>
            <a:ext cx="1003200" cy="1003200"/>
          </a:xfrm>
          <a:prstGeom prst="rect">
            <a:avLst/>
          </a:prstGeom>
          <a:noFill/>
          <a:ln>
            <a:noFill/>
          </a:ln>
        </p:spPr>
      </p:pic>
      <p:pic>
        <p:nvPicPr>
          <p:cNvPr id="312" name="Google Shape;312;p34"/>
          <p:cNvPicPr preferRelativeResize="0"/>
          <p:nvPr/>
        </p:nvPicPr>
        <p:blipFill>
          <a:blip r:embed="rId4">
            <a:alphaModFix/>
          </a:blip>
          <a:stretch>
            <a:fillRect/>
          </a:stretch>
        </p:blipFill>
        <p:spPr>
          <a:xfrm>
            <a:off x="4724400" y="1230800"/>
            <a:ext cx="4002900" cy="376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idx="4294967295" type="ctrTitle"/>
          </p:nvPr>
        </p:nvSpPr>
        <p:spPr>
          <a:xfrm>
            <a:off x="775325" y="470600"/>
            <a:ext cx="6939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Lenguaje de consulta FluxQL</a:t>
            </a:r>
            <a:endParaRPr/>
          </a:p>
        </p:txBody>
      </p:sp>
      <p:sp>
        <p:nvSpPr>
          <p:cNvPr id="318" name="Google Shape;318;p35"/>
          <p:cNvSpPr txBox="1"/>
          <p:nvPr>
            <p:ph idx="4294967295" type="subTitle"/>
          </p:nvPr>
        </p:nvSpPr>
        <p:spPr>
          <a:xfrm>
            <a:off x="845175" y="1031400"/>
            <a:ext cx="4636500" cy="347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a:t>
            </a:r>
            <a:r>
              <a:rPr lang="pt-PT" sz="1400">
                <a:solidFill>
                  <a:schemeClr val="dk1"/>
                </a:solidFill>
              </a:rPr>
              <a:t>“&lt;field_key&gt;”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“&lt;field_key&gt;”, “&lt;field_key&gt;”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“&lt;field_key&gt;”::Field, “Label”::tag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 FROM Measurement, Measurement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MEAN(“”</a:t>
            </a:r>
            <a:r>
              <a:rPr lang="pt-PT" sz="1400">
                <a:solidFill>
                  <a:schemeClr val="dk1"/>
                </a:solidFill>
              </a:rPr>
              <a:t>field_key</a:t>
            </a:r>
            <a:r>
              <a:rPr lang="pt-PT" sz="1400">
                <a:solidFill>
                  <a:schemeClr val="dk1"/>
                </a:solidFill>
              </a:rPr>
              <a:t>”) from Measurement GROUP BY “&lt;tag_key&gt;”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MEAN(“”field_key”) from Measurement GROUP BY time (&lt;interval&gt;)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  from “Measurement” where time &gt;= now () - 10d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pt-PT" sz="1400">
                <a:solidFill>
                  <a:schemeClr val="dk1"/>
                </a:solidFill>
              </a:rPr>
              <a:t>SELECT MEAN(&lt;field_key&gt;) FROM Measurement where &lt;tag_key&gt; = ‘&lt;tag_value&gt;’</a:t>
            </a:r>
            <a:endParaRPr sz="1400">
              <a:solidFill>
                <a:schemeClr val="dk1"/>
              </a:solidFill>
            </a:endParaRPr>
          </a:p>
        </p:txBody>
      </p:sp>
      <p:pic>
        <p:nvPicPr>
          <p:cNvPr id="319" name="Google Shape;319;p35"/>
          <p:cNvPicPr preferRelativeResize="0"/>
          <p:nvPr/>
        </p:nvPicPr>
        <p:blipFill>
          <a:blip r:embed="rId3">
            <a:alphaModFix/>
          </a:blip>
          <a:stretch>
            <a:fillRect/>
          </a:stretch>
        </p:blipFill>
        <p:spPr>
          <a:xfrm>
            <a:off x="5668350" y="1230800"/>
            <a:ext cx="3357525" cy="25312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idx="4294967295" type="ctrTitle"/>
          </p:nvPr>
        </p:nvSpPr>
        <p:spPr>
          <a:xfrm>
            <a:off x="775325" y="470600"/>
            <a:ext cx="5381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¿Qué me permite?</a:t>
            </a:r>
            <a:endParaRPr/>
          </a:p>
        </p:txBody>
      </p:sp>
      <p:sp>
        <p:nvSpPr>
          <p:cNvPr id="325" name="Google Shape;325;p36"/>
          <p:cNvSpPr txBox="1"/>
          <p:nvPr>
            <p:ph idx="4294967295" type="subTitle"/>
          </p:nvPr>
        </p:nvSpPr>
        <p:spPr>
          <a:xfrm>
            <a:off x="334325" y="1078400"/>
            <a:ext cx="3898800" cy="354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AutoNum type="arabicPeriod"/>
            </a:pPr>
            <a:r>
              <a:rPr lang="pt-PT" sz="1600">
                <a:solidFill>
                  <a:schemeClr val="dk1"/>
                </a:solidFill>
              </a:rPr>
              <a:t>Escribir datos directamente</a:t>
            </a:r>
            <a:r>
              <a:rPr lang="pt-PT" sz="1600">
                <a:solidFill>
                  <a:schemeClr val="dk1"/>
                </a:solidFill>
              </a:rPr>
              <a:t>: </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pt-PT" sz="1600">
                <a:solidFill>
                  <a:schemeClr val="dk1"/>
                </a:solidFill>
              </a:rPr>
              <a:t>Terminal</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pt-PT" sz="1600">
                <a:solidFill>
                  <a:schemeClr val="dk1"/>
                </a:solidFill>
              </a:rPr>
              <a:t>HTTP API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pt-PT" sz="1600">
                <a:solidFill>
                  <a:schemeClr val="dk1"/>
                </a:solidFill>
              </a:rPr>
              <a:t>Livrarias</a:t>
            </a:r>
            <a:r>
              <a:rPr lang="pt-PT" sz="1600">
                <a:solidFill>
                  <a:schemeClr val="dk1"/>
                </a:solidFill>
              </a:rPr>
              <a:t> de cliente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pt-PT" sz="1600">
                <a:solidFill>
                  <a:schemeClr val="dk1"/>
                </a:solidFill>
              </a:rPr>
              <a:t>Recolectar datos: Telegraph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pt-PT" sz="1600">
                <a:solidFill>
                  <a:schemeClr val="dk1"/>
                </a:solidFill>
              </a:rPr>
              <a:t>Queries de datos: </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pt-PT" sz="1600">
                <a:solidFill>
                  <a:schemeClr val="dk1"/>
                </a:solidFill>
              </a:rPr>
              <a:t>Flux</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pt-PT" sz="1600">
                <a:solidFill>
                  <a:schemeClr val="dk1"/>
                </a:solidFill>
              </a:rPr>
              <a:t>FluxQL</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pt-PT" sz="1600">
                <a:solidFill>
                  <a:schemeClr val="dk1"/>
                </a:solidFill>
              </a:rPr>
              <a:t>Procesamiento de datos: </a:t>
            </a:r>
            <a:r>
              <a:rPr lang="pt-PT" sz="1600">
                <a:solidFill>
                  <a:schemeClr val="dk1"/>
                </a:solidFill>
              </a:rPr>
              <a:t>a través</a:t>
            </a:r>
            <a:r>
              <a:rPr lang="pt-PT" sz="1600">
                <a:solidFill>
                  <a:schemeClr val="dk1"/>
                </a:solidFill>
              </a:rPr>
              <a:t> de Kapacitator</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pt-PT" sz="1600">
                <a:solidFill>
                  <a:schemeClr val="dk1"/>
                </a:solidFill>
              </a:rPr>
              <a:t>Visualización </a:t>
            </a:r>
            <a:r>
              <a:rPr lang="pt-PT" sz="1600">
                <a:solidFill>
                  <a:schemeClr val="dk1"/>
                </a:solidFill>
              </a:rPr>
              <a:t>através</a:t>
            </a:r>
            <a:r>
              <a:rPr lang="pt-PT" sz="1600">
                <a:solidFill>
                  <a:schemeClr val="dk1"/>
                </a:solidFill>
              </a:rPr>
              <a:t> de Chronograf</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pt-PT" sz="1600">
                <a:solidFill>
                  <a:schemeClr val="dk1"/>
                </a:solidFill>
              </a:rPr>
              <a:t>Monitorización y alertas</a:t>
            </a:r>
            <a:endParaRPr sz="1600">
              <a:solidFill>
                <a:schemeClr val="dk1"/>
              </a:solidFill>
            </a:endParaRPr>
          </a:p>
        </p:txBody>
      </p:sp>
      <p:pic>
        <p:nvPicPr>
          <p:cNvPr id="326" name="Google Shape;326;p36"/>
          <p:cNvPicPr preferRelativeResize="0"/>
          <p:nvPr/>
        </p:nvPicPr>
        <p:blipFill>
          <a:blip r:embed="rId3">
            <a:alphaModFix/>
          </a:blip>
          <a:stretch>
            <a:fillRect/>
          </a:stretch>
        </p:blipFill>
        <p:spPr>
          <a:xfrm>
            <a:off x="4339200" y="858963"/>
            <a:ext cx="4606075" cy="34255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idx="4294967295" type="ctrTitle"/>
          </p:nvPr>
        </p:nvSpPr>
        <p:spPr>
          <a:xfrm>
            <a:off x="775325" y="470600"/>
            <a:ext cx="4791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¿Como funciona?</a:t>
            </a:r>
            <a:endParaRPr/>
          </a:p>
        </p:txBody>
      </p:sp>
      <p:sp>
        <p:nvSpPr>
          <p:cNvPr id="332" name="Google Shape;332;p37"/>
          <p:cNvSpPr txBox="1"/>
          <p:nvPr/>
        </p:nvSpPr>
        <p:spPr>
          <a:xfrm>
            <a:off x="5726950" y="1138575"/>
            <a:ext cx="3300000" cy="400200"/>
          </a:xfrm>
          <a:prstGeom prst="rect">
            <a:avLst/>
          </a:prstGeom>
          <a:noFill/>
          <a:ln>
            <a:noFill/>
          </a:ln>
        </p:spPr>
        <p:txBody>
          <a:bodyPr anchorCtr="0" anchor="t" bIns="91425" lIns="91425" spcFirstLastPara="1" rIns="91425" wrap="square" tIns="91425">
            <a:spAutoFit/>
          </a:bodyPr>
          <a:lstStyle/>
          <a:p>
            <a:pPr indent="-317500" lvl="1" marL="914400" rtl="0" algn="l">
              <a:spcBef>
                <a:spcPts val="0"/>
              </a:spcBef>
              <a:spcAft>
                <a:spcPts val="0"/>
              </a:spcAft>
              <a:buSzPts val="1400"/>
              <a:buFont typeface="Lato"/>
              <a:buChar char="-"/>
            </a:pPr>
            <a:r>
              <a:t/>
            </a:r>
            <a:endParaRPr>
              <a:latin typeface="Lato"/>
              <a:ea typeface="Lato"/>
              <a:cs typeface="Lato"/>
              <a:sym typeface="Lato"/>
            </a:endParaRPr>
          </a:p>
        </p:txBody>
      </p:sp>
      <p:sp>
        <p:nvSpPr>
          <p:cNvPr id="333" name="Google Shape;333;p37"/>
          <p:cNvSpPr txBox="1"/>
          <p:nvPr/>
        </p:nvSpPr>
        <p:spPr>
          <a:xfrm>
            <a:off x="6467300" y="1172100"/>
            <a:ext cx="23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34" name="Google Shape;334;p37"/>
          <p:cNvSpPr txBox="1"/>
          <p:nvPr/>
        </p:nvSpPr>
        <p:spPr>
          <a:xfrm>
            <a:off x="4885475" y="1172100"/>
            <a:ext cx="40944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PT">
                <a:solidFill>
                  <a:schemeClr val="dk1"/>
                </a:solidFill>
                <a:latin typeface="Times New Roman"/>
                <a:ea typeface="Times New Roman"/>
                <a:cs typeface="Times New Roman"/>
                <a:sym typeface="Times New Roman"/>
              </a:rPr>
              <a:t>3 tipos de conexión a la fuente de datos</a:t>
            </a:r>
            <a:endParaRPr>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Font typeface="Times New Roman"/>
              <a:buChar char="-"/>
            </a:pPr>
            <a:r>
              <a:rPr lang="pt-PT">
                <a:solidFill>
                  <a:schemeClr val="dk1"/>
                </a:solidFill>
                <a:latin typeface="Times New Roman"/>
                <a:ea typeface="Times New Roman"/>
                <a:cs typeface="Times New Roman"/>
                <a:sym typeface="Times New Roman"/>
              </a:rPr>
              <a:t>Directamente a InfluxDB a través de las librerías de cliente de la aplicación con a la REST API</a:t>
            </a:r>
            <a:endParaRPr>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Font typeface="Times New Roman"/>
              <a:buChar char="-"/>
            </a:pPr>
            <a:r>
              <a:rPr lang="pt-PT">
                <a:solidFill>
                  <a:schemeClr val="dk1"/>
                </a:solidFill>
                <a:latin typeface="Times New Roman"/>
                <a:ea typeface="Times New Roman"/>
                <a:cs typeface="Times New Roman"/>
                <a:sym typeface="Times New Roman"/>
              </a:rPr>
              <a:t>Instancia en la cloud que se puede enviar directamente a InfluxDB</a:t>
            </a:r>
            <a:endParaRPr>
              <a:solidFill>
                <a:schemeClr val="dk1"/>
              </a:solidFill>
              <a:latin typeface="Times New Roman"/>
              <a:ea typeface="Times New Roman"/>
              <a:cs typeface="Times New Roman"/>
              <a:sym typeface="Times New Roman"/>
            </a:endParaRPr>
          </a:p>
          <a:p>
            <a:pPr indent="-317500" lvl="0" marL="457200" rtl="0" algn="l">
              <a:spcBef>
                <a:spcPts val="1000"/>
              </a:spcBef>
              <a:spcAft>
                <a:spcPts val="1000"/>
              </a:spcAft>
              <a:buClr>
                <a:schemeClr val="dk1"/>
              </a:buClr>
              <a:buSzPts val="1400"/>
              <a:buFont typeface="Times New Roman"/>
              <a:buChar char="-"/>
            </a:pPr>
            <a:r>
              <a:rPr lang="pt-PT">
                <a:solidFill>
                  <a:schemeClr val="dk1"/>
                </a:solidFill>
                <a:latin typeface="Times New Roman"/>
                <a:ea typeface="Times New Roman"/>
                <a:cs typeface="Times New Roman"/>
                <a:sym typeface="Times New Roman"/>
              </a:rPr>
              <a:t>Gateway: se envían los datos  a un gateway y después a InfluxDB. </a:t>
            </a:r>
            <a:endParaRPr>
              <a:solidFill>
                <a:schemeClr val="dk1"/>
              </a:solidFill>
              <a:latin typeface="Times New Roman"/>
              <a:ea typeface="Times New Roman"/>
              <a:cs typeface="Times New Roman"/>
              <a:sym typeface="Times New Roman"/>
            </a:endParaRPr>
          </a:p>
        </p:txBody>
      </p:sp>
      <p:pic>
        <p:nvPicPr>
          <p:cNvPr id="335" name="Google Shape;335;p37"/>
          <p:cNvPicPr preferRelativeResize="0"/>
          <p:nvPr/>
        </p:nvPicPr>
        <p:blipFill rotWithShape="1">
          <a:blip r:embed="rId3">
            <a:alphaModFix/>
          </a:blip>
          <a:srcRect b="0" l="2961" r="18483" t="0"/>
          <a:stretch/>
        </p:blipFill>
        <p:spPr>
          <a:xfrm>
            <a:off x="369850" y="1138575"/>
            <a:ext cx="4300574" cy="3421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idx="4294967295" type="ctrTitle"/>
          </p:nvPr>
        </p:nvSpPr>
        <p:spPr>
          <a:xfrm>
            <a:off x="238275" y="447925"/>
            <a:ext cx="4791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solidFill>
                  <a:schemeClr val="hlink"/>
                </a:solidFill>
              </a:rPr>
              <a:t>Arquitectura con InfluxDB</a:t>
            </a:r>
            <a:endParaRPr/>
          </a:p>
        </p:txBody>
      </p:sp>
      <p:pic>
        <p:nvPicPr>
          <p:cNvPr id="341" name="Google Shape;341;p38"/>
          <p:cNvPicPr preferRelativeResize="0"/>
          <p:nvPr/>
        </p:nvPicPr>
        <p:blipFill rotWithShape="1">
          <a:blip r:embed="rId3">
            <a:alphaModFix/>
          </a:blip>
          <a:srcRect b="7560" l="3097" r="15162" t="3495"/>
          <a:stretch/>
        </p:blipFill>
        <p:spPr>
          <a:xfrm>
            <a:off x="206850" y="1310000"/>
            <a:ext cx="5446875" cy="3157800"/>
          </a:xfrm>
          <a:prstGeom prst="rect">
            <a:avLst/>
          </a:prstGeom>
          <a:noFill/>
          <a:ln>
            <a:noFill/>
          </a:ln>
        </p:spPr>
      </p:pic>
      <p:sp>
        <p:nvSpPr>
          <p:cNvPr id="342" name="Google Shape;342;p38"/>
          <p:cNvSpPr txBox="1"/>
          <p:nvPr/>
        </p:nvSpPr>
        <p:spPr>
          <a:xfrm>
            <a:off x="5776050" y="1288100"/>
            <a:ext cx="3200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latin typeface="Lato"/>
                <a:ea typeface="Lato"/>
                <a:cs typeface="Lato"/>
                <a:sym typeface="Lato"/>
              </a:rPr>
              <a:t>Telegraf</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PT">
                <a:latin typeface="Lato"/>
                <a:ea typeface="Lato"/>
                <a:cs typeface="Lato"/>
                <a:sym typeface="Lato"/>
              </a:rPr>
              <a:t>Escrito en GO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PT">
                <a:latin typeface="Lato"/>
                <a:ea typeface="Lato"/>
                <a:cs typeface="Lato"/>
                <a:sym typeface="Lato"/>
              </a:rPr>
              <a:t>Agente para pipelining de datos de diferentes formatos input a outputs</a:t>
            </a:r>
            <a:endParaRPr>
              <a:latin typeface="Lato"/>
              <a:ea typeface="Lato"/>
              <a:cs typeface="Lato"/>
              <a:sym typeface="Lato"/>
            </a:endParaRPr>
          </a:p>
          <a:p>
            <a:pPr indent="0" lvl="0" marL="0" rtl="0" algn="l">
              <a:spcBef>
                <a:spcPts val="0"/>
              </a:spcBef>
              <a:spcAft>
                <a:spcPts val="0"/>
              </a:spcAft>
              <a:buNone/>
            </a:pPr>
            <a:r>
              <a:rPr lang="pt-PT">
                <a:latin typeface="Lato"/>
                <a:ea typeface="Lato"/>
                <a:cs typeface="Lato"/>
                <a:sym typeface="Lato"/>
              </a:rPr>
              <a:t>Client libraries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PT">
                <a:latin typeface="Lato"/>
                <a:ea typeface="Lato"/>
                <a:cs typeface="Lato"/>
                <a:sym typeface="Lato"/>
              </a:rPr>
              <a:t>Lenguajes de scripting suportados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PT">
                <a:latin typeface="Lato"/>
                <a:ea typeface="Lato"/>
                <a:cs typeface="Lato"/>
                <a:sym typeface="Lato"/>
              </a:rPr>
              <a:t>Permite hacer la llamada al API rest de InfluxDB y enviar </a:t>
            </a:r>
            <a:r>
              <a:rPr lang="pt-PT">
                <a:latin typeface="Lato"/>
                <a:ea typeface="Lato"/>
                <a:cs typeface="Lato"/>
                <a:sym typeface="Lato"/>
              </a:rPr>
              <a:t>ficheros</a:t>
            </a:r>
            <a:r>
              <a:rPr lang="pt-PT">
                <a:latin typeface="Lato"/>
                <a:ea typeface="Lato"/>
                <a:cs typeface="Lato"/>
                <a:sym typeface="Lato"/>
              </a:rPr>
              <a:t> tipo Json</a:t>
            </a:r>
            <a:endParaRPr>
              <a:latin typeface="Lato"/>
              <a:ea typeface="Lato"/>
              <a:cs typeface="Lato"/>
              <a:sym typeface="Lato"/>
            </a:endParaRPr>
          </a:p>
          <a:p>
            <a:pPr indent="0" lvl="0" marL="0" rtl="0" algn="l">
              <a:spcBef>
                <a:spcPts val="0"/>
              </a:spcBef>
              <a:spcAft>
                <a:spcPts val="0"/>
              </a:spcAft>
              <a:buNone/>
            </a:pPr>
            <a:r>
              <a:rPr lang="pt-PT">
                <a:latin typeface="Lato"/>
                <a:ea typeface="Lato"/>
                <a:cs typeface="Lato"/>
                <a:sym typeface="Lato"/>
              </a:rPr>
              <a:t>Flux</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PT">
                <a:latin typeface="Lato"/>
                <a:ea typeface="Lato"/>
                <a:cs typeface="Lato"/>
                <a:sym typeface="Lato"/>
              </a:rPr>
              <a:t>Escrito en Java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PT">
                <a:latin typeface="Lato"/>
                <a:ea typeface="Lato"/>
                <a:cs typeface="Lato"/>
                <a:sym typeface="Lato"/>
              </a:rPr>
              <a:t>Optimizado para procesos ETL</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